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735" r:id="rId2"/>
    <p:sldId id="810" r:id="rId3"/>
    <p:sldId id="811" r:id="rId4"/>
    <p:sldId id="800" r:id="rId5"/>
    <p:sldId id="815" r:id="rId6"/>
    <p:sldId id="816" r:id="rId7"/>
    <p:sldId id="817" r:id="rId8"/>
    <p:sldId id="818" r:id="rId9"/>
    <p:sldId id="788" r:id="rId10"/>
    <p:sldId id="789" r:id="rId11"/>
    <p:sldId id="804" r:id="rId12"/>
    <p:sldId id="809" r:id="rId13"/>
    <p:sldId id="812" r:id="rId14"/>
    <p:sldId id="814" r:id="rId15"/>
    <p:sldId id="813" r:id="rId16"/>
  </p:sldIdLst>
  <p:sldSz cx="12192000" cy="6858000"/>
  <p:notesSz cx="7099300" cy="10234613"/>
  <p:custDataLst>
    <p:tags r:id="rId19"/>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332" userDrawn="1">
          <p15:clr>
            <a:srgbClr val="A4A3A4"/>
          </p15:clr>
        </p15:guide>
        <p15:guide id="2" pos="7317" userDrawn="1">
          <p15:clr>
            <a:srgbClr val="A4A3A4"/>
          </p15:clr>
        </p15:guide>
        <p15:guide id="3" orient="horz" pos="432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EFE4F8"/>
    <a:srgbClr val="E9CAF2"/>
    <a:srgbClr val="DFBAEF"/>
    <a:srgbClr val="86549B"/>
    <a:srgbClr val="D7AFEE"/>
    <a:srgbClr val="F1A4FE"/>
    <a:srgbClr val="D883FF"/>
    <a:srgbClr val="18840D"/>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96" autoAdjust="0"/>
    <p:restoredTop sz="95859" autoAdjust="0"/>
  </p:normalViewPr>
  <p:slideViewPr>
    <p:cSldViewPr snapToGrid="0" showGuides="1">
      <p:cViewPr varScale="1">
        <p:scale>
          <a:sx n="110" d="100"/>
          <a:sy n="110" d="100"/>
        </p:scale>
        <p:origin x="192" y="224"/>
      </p:cViewPr>
      <p:guideLst>
        <p:guide pos="332"/>
        <p:guide pos="7317"/>
        <p:guide orient="horz" pos="4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8" d="100"/>
          <a:sy n="108" d="100"/>
        </p:scale>
        <p:origin x="5148" y="108"/>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charset="0"/>
                <a:ea typeface="微软雅黑"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charset="0"/>
                <a:ea typeface="微软雅黑" pitchFamily="34" charset="-122"/>
              </a:defRPr>
            </a:lvl1pPr>
          </a:lstStyle>
          <a:p>
            <a:pPr>
              <a:defRPr/>
            </a:pPr>
            <a:fld id="{83A91915-E571-4570-80B3-E65B02A79A95}" type="datetimeFigureOut">
              <a:rPr lang="zh-CN" altLang="en-US"/>
              <a:pPr>
                <a:defRPr/>
              </a:pPr>
              <a:t>2023/11/10</a:t>
            </a:fld>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charset="0"/>
                <a:ea typeface="微软雅黑"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a:ea typeface="微软雅黑" panose="020B0503020204020204" pitchFamily="34" charset="-122"/>
              </a:defRPr>
            </a:lvl1pPr>
          </a:lstStyle>
          <a:p>
            <a:fld id="{E0BB458E-555F-42C7-BDA8-CA9357AC47B4}" type="slidenum">
              <a:rPr lang="zh-CN" altLang="en-US"/>
              <a:pPr/>
              <a:t>‹#›</a:t>
            </a:fld>
            <a:endParaRPr lang="zh-CN" altLang="en-US"/>
          </a:p>
        </p:txBody>
      </p:sp>
    </p:spTree>
    <p:extLst>
      <p:ext uri="{BB962C8B-B14F-4D97-AF65-F5344CB8AC3E}">
        <p14:creationId xmlns:p14="http://schemas.microsoft.com/office/powerpoint/2010/main" val="317063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dirty="0">
                <a:solidFill>
                  <a:schemeClr val="tx1"/>
                </a:solidFill>
                <a:latin typeface="Arial" charset="0"/>
                <a:ea typeface="微软雅黑"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dirty="0">
                <a:solidFill>
                  <a:schemeClr val="tx1"/>
                </a:solidFill>
                <a:latin typeface="Arial" charset="0"/>
                <a:ea typeface="微软雅黑"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dirty="0">
                <a:solidFill>
                  <a:schemeClr val="tx1"/>
                </a:solidFill>
                <a:latin typeface="Arial" charset="0"/>
                <a:ea typeface="微软雅黑"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solidFill>
                  <a:schemeClr val="tx1"/>
                </a:solidFill>
                <a:ea typeface="微软雅黑" panose="020B0503020204020204" pitchFamily="34" charset="-122"/>
              </a:defRPr>
            </a:lvl1pPr>
          </a:lstStyle>
          <a:p>
            <a:fld id="{0B48A77E-79FB-4BFF-B1F0-CFD29F30865E}" type="slidenum">
              <a:rPr lang="en-US" altLang="zh-CN"/>
              <a:pPr/>
              <a:t>‹#›</a:t>
            </a:fld>
            <a:endParaRPr lang="en-US" altLang="zh-CN"/>
          </a:p>
        </p:txBody>
      </p:sp>
    </p:spTree>
    <p:extLst>
      <p:ext uri="{BB962C8B-B14F-4D97-AF65-F5344CB8AC3E}">
        <p14:creationId xmlns:p14="http://schemas.microsoft.com/office/powerpoint/2010/main" val="40813489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1</a:t>
            </a:fld>
            <a:endParaRPr lang="en-US" altLang="zh-CN"/>
          </a:p>
        </p:txBody>
      </p:sp>
    </p:spTree>
    <p:extLst>
      <p:ext uri="{BB962C8B-B14F-4D97-AF65-F5344CB8AC3E}">
        <p14:creationId xmlns:p14="http://schemas.microsoft.com/office/powerpoint/2010/main" val="85235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kumimoji="1" lang="zh-CN" altLang="en-US" dirty="0"/>
              <a:t>切入点：</a:t>
            </a:r>
            <a:r>
              <a:rPr kumimoji="1" lang="en-US" altLang="zh-CN" dirty="0"/>
              <a:t>motivation</a:t>
            </a:r>
            <a:r>
              <a:rPr kumimoji="1" lang="zh-CN" altLang="en-US" dirty="0"/>
              <a:t>，为什么做这个研究，最好不要与课题相关，信息点的切入</a:t>
            </a:r>
            <a:endParaRPr kumimoji="1" lang="en-US" altLang="zh-CN" dirty="0"/>
          </a:p>
          <a:p>
            <a:r>
              <a:rPr kumimoji="1" lang="en-US" altLang="zh-CN" dirty="0"/>
              <a:t>e.g.</a:t>
            </a:r>
            <a:r>
              <a:rPr kumimoji="1" lang="zh-CN" altLang="en-US" dirty="0"/>
              <a:t> 赛车中的零部件：进口部件，改进为国产</a:t>
            </a:r>
            <a:endParaRPr kumimoji="1" lang="en-US" altLang="zh-CN" dirty="0"/>
          </a:p>
          <a:p>
            <a:r>
              <a:rPr kumimoji="1" lang="en-US" altLang="zh-CN" dirty="0"/>
              <a:t>+</a:t>
            </a:r>
            <a:r>
              <a:rPr kumimoji="1" lang="zh-CN" altLang="en-US" dirty="0"/>
              <a:t>附录</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13</a:t>
            </a:fld>
            <a:endParaRPr lang="en-US" altLang="zh-CN"/>
          </a:p>
        </p:txBody>
      </p:sp>
    </p:spTree>
    <p:extLst>
      <p:ext uri="{BB962C8B-B14F-4D97-AF65-F5344CB8AC3E}">
        <p14:creationId xmlns:p14="http://schemas.microsoft.com/office/powerpoint/2010/main" val="292809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kumimoji="1" lang="zh-CN" altLang="en-US" dirty="0"/>
              <a:t>切入点：</a:t>
            </a:r>
            <a:r>
              <a:rPr kumimoji="1" lang="en-US" altLang="zh-CN" dirty="0"/>
              <a:t>motivation</a:t>
            </a:r>
            <a:r>
              <a:rPr kumimoji="1" lang="zh-CN" altLang="en-US" dirty="0"/>
              <a:t>，为什么做这个研究，最好不要与课题相关，信息点的切入</a:t>
            </a:r>
            <a:endParaRPr kumimoji="1" lang="en-US" altLang="zh-CN" dirty="0"/>
          </a:p>
          <a:p>
            <a:r>
              <a:rPr kumimoji="1" lang="en-US" altLang="zh-CN" dirty="0"/>
              <a:t>e.g.</a:t>
            </a:r>
            <a:r>
              <a:rPr kumimoji="1" lang="zh-CN" altLang="en-US" dirty="0"/>
              <a:t> 赛车中的零部件：进口部件，改进为国产</a:t>
            </a:r>
            <a:endParaRPr kumimoji="1" lang="en-US" altLang="zh-CN" dirty="0"/>
          </a:p>
          <a:p>
            <a:r>
              <a:rPr kumimoji="1" lang="en-US" altLang="zh-CN" dirty="0"/>
              <a:t>+</a:t>
            </a:r>
            <a:r>
              <a:rPr kumimoji="1" lang="zh-CN" altLang="en-US" dirty="0"/>
              <a:t>附录</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14</a:t>
            </a:fld>
            <a:endParaRPr lang="en-US" altLang="zh-CN"/>
          </a:p>
        </p:txBody>
      </p:sp>
    </p:spTree>
    <p:extLst>
      <p:ext uri="{BB962C8B-B14F-4D97-AF65-F5344CB8AC3E}">
        <p14:creationId xmlns:p14="http://schemas.microsoft.com/office/powerpoint/2010/main" val="3825115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15</a:t>
            </a:fld>
            <a:endParaRPr lang="en-US" altLang="zh-CN"/>
          </a:p>
        </p:txBody>
      </p:sp>
    </p:spTree>
    <p:extLst>
      <p:ext uri="{BB962C8B-B14F-4D97-AF65-F5344CB8AC3E}">
        <p14:creationId xmlns:p14="http://schemas.microsoft.com/office/powerpoint/2010/main" val="412470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zh-CN" altLang="en-US" dirty="0">
                <a:effectLst/>
                <a:latin typeface="Helvetica Neue" panose="02000503000000020004" pitchFamily="2" charset="0"/>
              </a:rPr>
              <a:t>我们的作品缘起于一次在协和医院整形外科的调研。在调研中，我们发现面部先天缺陷与后天损伤是整形外科的两大重点、难点，尤其是以唐氏综合征、库欣综合征为代表的遗传罕见病多集中出现于欠发达地区，缺少科学的治疗手段。</a:t>
            </a:r>
            <a:endParaRPr lang="en-US" altLang="zh-CN" dirty="0">
              <a:effectLst/>
              <a:latin typeface="Helvetica Neue" panose="02000503000000020004" pitchFamily="2" charset="0"/>
            </a:endParaRPr>
          </a:p>
          <a:p>
            <a:r>
              <a:rPr lang="zh-CN" altLang="en-US" dirty="0">
                <a:effectLst/>
                <a:latin typeface="Helvetica Neue" panose="02000503000000020004" pitchFamily="2" charset="0"/>
              </a:rPr>
              <a:t>由于人脸面部解剖结构复杂，整形外科手术危险系数较高，需要精确的手术规划。数字面容是术前规划的有效手段之一，可以建立遗传罕见病特征面容的模型，实现远程问诊。然而目前存在着东亚面容数据集缺失，缺少完善的多模态模型等问题。</a:t>
            </a:r>
            <a:endParaRPr lang="en-US" altLang="zh-CN" dirty="0">
              <a:effectLst/>
              <a:latin typeface="Helvetica Neue" panose="02000503000000020004" pitchFamily="2" charset="0"/>
            </a:endParaRPr>
          </a:p>
          <a:p>
            <a:r>
              <a:rPr lang="zh-CN" altLang="en-US" dirty="0">
                <a:effectLst/>
                <a:latin typeface="Helvetica Neue" panose="02000503000000020004" pitchFamily="2" charset="0"/>
              </a:rPr>
              <a:t>另一方面，随着人们对健康、美丽的追求的增加，整形外科的另一大业务</a:t>
            </a:r>
            <a:r>
              <a:rPr lang="en-US" altLang="zh-CN" dirty="0">
                <a:effectLst/>
                <a:latin typeface="Helvetica Neue" panose="02000503000000020004" pitchFamily="2" charset="0"/>
              </a:rPr>
              <a:t>——</a:t>
            </a:r>
            <a:r>
              <a:rPr lang="zh-CN" altLang="en-US" dirty="0">
                <a:effectLst/>
                <a:latin typeface="Helvetica Neue" panose="02000503000000020004" pitchFamily="2" charset="0"/>
              </a:rPr>
              <a:t>医学美容的市场也在迅速扩大。</a:t>
            </a:r>
            <a:r>
              <a:rPr lang="en-US" altLang="zh-CN" dirty="0">
                <a:effectLst/>
                <a:latin typeface="Helvetica Neue" panose="02000503000000020004" pitchFamily="2" charset="0"/>
              </a:rPr>
              <a:t>2021</a:t>
            </a:r>
            <a:r>
              <a:rPr lang="zh-CN" altLang="en-US" dirty="0">
                <a:effectLst/>
                <a:latin typeface="Helvetica Neue" panose="02000503000000020004" pitchFamily="2" charset="0"/>
              </a:rPr>
              <a:t>年，全国整形市场规模达</a:t>
            </a:r>
            <a:r>
              <a:rPr lang="en-US" altLang="zh-CN" dirty="0">
                <a:effectLst/>
                <a:latin typeface="Helvetica Neue" panose="02000503000000020004" pitchFamily="2" charset="0"/>
              </a:rPr>
              <a:t>752</a:t>
            </a:r>
            <a:r>
              <a:rPr lang="zh-CN" altLang="en-US" dirty="0">
                <a:effectLst/>
                <a:latin typeface="Helvetica Neue" panose="02000503000000020004" pitchFamily="2" charset="0"/>
              </a:rPr>
              <a:t>亿，这个数字将在</a:t>
            </a:r>
            <a:r>
              <a:rPr lang="en-US" altLang="zh-CN" dirty="0">
                <a:effectLst/>
                <a:latin typeface="Helvetica Neue" panose="02000503000000020004" pitchFamily="2" charset="0"/>
              </a:rPr>
              <a:t>2025</a:t>
            </a:r>
            <a:r>
              <a:rPr lang="zh-CN" altLang="en-US" dirty="0">
                <a:effectLst/>
                <a:latin typeface="Helvetica Neue" panose="02000503000000020004" pitchFamily="2" charset="0"/>
              </a:rPr>
              <a:t>年上升至</a:t>
            </a:r>
            <a:r>
              <a:rPr lang="en-US" altLang="zh-CN" dirty="0">
                <a:effectLst/>
                <a:latin typeface="Helvetica Neue" panose="02000503000000020004" pitchFamily="2" charset="0"/>
              </a:rPr>
              <a:t>2279</a:t>
            </a:r>
            <a:r>
              <a:rPr lang="zh-CN" altLang="en-US" dirty="0">
                <a:effectLst/>
                <a:latin typeface="Helvetica Neue" panose="02000503000000020004" pitchFamily="2" charset="0"/>
              </a:rPr>
              <a:t>亿元。</a:t>
            </a:r>
            <a:endParaRPr lang="en-US" altLang="zh-CN" dirty="0">
              <a:effectLst/>
              <a:latin typeface="Helvetica Neue" panose="02000503000000020004" pitchFamily="2" charset="0"/>
            </a:endParaRPr>
          </a:p>
          <a:p>
            <a:endParaRPr lang="en-US" altLang="zh-CN" dirty="0">
              <a:effectLst/>
              <a:latin typeface="Helvetica Neue" panose="02000503000000020004" pitchFamily="2" charset="0"/>
            </a:endParaRPr>
          </a:p>
          <a:p>
            <a:endParaRPr lang="en-US" altLang="zh-CN" dirty="0">
              <a:effectLst/>
              <a:latin typeface="Helvetica Neue" panose="02000503000000020004" pitchFamily="2" charset="0"/>
            </a:endParaRPr>
          </a:p>
          <a:p>
            <a:endParaRPr lang="zh-CN" altLang="en-US" dirty="0">
              <a:effectLst/>
              <a:latin typeface="Helvetica Neue" panose="02000503000000020004" pitchFamily="2" charset="0"/>
            </a:endParaRPr>
          </a:p>
          <a:p>
            <a:r>
              <a:rPr lang="zh-CN" altLang="en-US" dirty="0">
                <a:effectLst/>
                <a:latin typeface="PingFang SC" panose="020B0400000000000000" pitchFamily="34" charset="-122"/>
                <a:ea typeface="PingFang SC" panose="020B0400000000000000" pitchFamily="34" charset="-122"/>
              </a:rPr>
              <a:t>针对以上整形外科手术规划与市场需求的问题，我们决定建立</a:t>
            </a:r>
            <a:r>
              <a:rPr lang="en-US" altLang="zh-CN" dirty="0">
                <a:effectLst/>
                <a:latin typeface="Helvetica Neue" panose="02000503000000020004" pitchFamily="2" charset="0"/>
                <a:ea typeface="PingFang SC" panose="020B0400000000000000" pitchFamily="34" charset="-122"/>
              </a:rPr>
              <a:t>3</a:t>
            </a:r>
            <a:r>
              <a:rPr lang="en" altLang="zh-CN" dirty="0">
                <a:effectLst/>
                <a:latin typeface="Helvetica Neue" panose="02000503000000020004" pitchFamily="2" charset="0"/>
                <a:ea typeface="PingFang SC" panose="020B0400000000000000" pitchFamily="34" charset="-122"/>
              </a:rPr>
              <a:t>D</a:t>
            </a:r>
            <a:r>
              <a:rPr lang="zh-CN" altLang="en-US" dirty="0">
                <a:effectLst/>
                <a:latin typeface="PingFang SC" panose="020B0400000000000000" pitchFamily="34" charset="-122"/>
                <a:ea typeface="PingFang SC" panose="020B0400000000000000" pitchFamily="34" charset="-122"/>
              </a:rPr>
              <a:t>数字面容多模态模型，以及设计并构建智能整形注射机器人。</a:t>
            </a:r>
          </a:p>
          <a:p>
            <a:endParaRPr kumimoji="1" lang="en-US" altLang="zh-CN" dirty="0"/>
          </a:p>
          <a:p>
            <a:r>
              <a:rPr kumimoji="1" lang="zh-CN" altLang="en-US" dirty="0"/>
              <a:t>案例：常见病，如唇腭裂</a:t>
            </a:r>
            <a:endParaRPr kumimoji="1" lang="en-US" altLang="zh-CN" dirty="0"/>
          </a:p>
          <a:p>
            <a:r>
              <a:rPr kumimoji="1" lang="zh-CN" altLang="en-US" dirty="0"/>
              <a:t>面部手术的难点：超薄皮肤的精准操作，现有手段（</a:t>
            </a:r>
            <a:r>
              <a:rPr kumimoji="1" lang="en-US" altLang="zh-CN" dirty="0"/>
              <a:t>CT</a:t>
            </a:r>
            <a:r>
              <a:rPr kumimoji="1" lang="zh-CN" altLang="en-US" dirty="0"/>
              <a:t>：</a:t>
            </a:r>
            <a:r>
              <a:rPr kumimoji="1" lang="en-US" altLang="zh-CN" dirty="0"/>
              <a:t>2-3mm</a:t>
            </a:r>
            <a:r>
              <a:rPr kumimoji="1" lang="zh-CN" altLang="en-US" dirty="0"/>
              <a:t>，现有三甲医院的水平、</a:t>
            </a:r>
            <a:r>
              <a:rPr kumimoji="1" lang="en-US" altLang="zh-CN" dirty="0"/>
              <a:t>X</a:t>
            </a:r>
            <a:r>
              <a:rPr kumimoji="1" lang="zh-CN" altLang="en-US" dirty="0"/>
              <a:t>光）精准度难以满足对面部缺陷的要求。一方面考验医生的技巧和人眼识别精度，难以快速根据三维建模操作，因此做了产品。给先天面部疾病患者（尤其是偏远地区）、儿童带来面对面</a:t>
            </a:r>
            <a:r>
              <a:rPr kumimoji="1" lang="en-US" altLang="zh-CN" dirty="0"/>
              <a:t>/</a:t>
            </a:r>
            <a:r>
              <a:rPr kumimoji="1" lang="zh-CN" altLang="en-US" dirty="0"/>
              <a:t>远程手术机会</a:t>
            </a:r>
            <a:endParaRPr kumimoji="1" lang="en-US" altLang="zh-CN" dirty="0"/>
          </a:p>
          <a:p>
            <a:endParaRPr kumimoji="1" lang="en-US" altLang="zh-CN" dirty="0"/>
          </a:p>
          <a:p>
            <a:r>
              <a:rPr kumimoji="1" lang="en-US" altLang="zh-CN" dirty="0"/>
              <a:t>1:</a:t>
            </a:r>
            <a:r>
              <a:rPr kumimoji="1" lang="zh-CN" altLang="en-US" dirty="0"/>
              <a:t>每年有多少面部疾病，有多少做了手术，多少手术出了问题</a:t>
            </a:r>
            <a:endParaRPr kumimoji="1" lang="en-US" altLang="zh-CN" dirty="0"/>
          </a:p>
          <a:p>
            <a:r>
              <a:rPr kumimoji="1" lang="en-US" altLang="zh-CN" dirty="0"/>
              <a:t>2:</a:t>
            </a:r>
            <a:r>
              <a:rPr kumimoji="1" lang="zh-CN" altLang="en-US" dirty="0"/>
              <a:t>现有手段的缺陷（三甲医院的</a:t>
            </a:r>
            <a:r>
              <a:rPr kumimoji="1" lang="en-US" altLang="zh-CN" dirty="0"/>
              <a:t>CT</a:t>
            </a:r>
            <a:r>
              <a:rPr kumimoji="1" lang="zh-CN" altLang="en-US" dirty="0"/>
              <a:t>检测精度不足）；考验医生的技巧和人眼识别精度。弹出：要制作产品</a:t>
            </a:r>
            <a:endParaRPr kumimoji="1" lang="en-US" altLang="zh-CN" dirty="0"/>
          </a:p>
          <a:p>
            <a:endParaRPr kumimoji="1" lang="en-US" altLang="zh-CN" dirty="0"/>
          </a:p>
          <a:p>
            <a:endParaRPr kumimoji="1" lang="en-US" altLang="zh-CN" dirty="0"/>
          </a:p>
          <a:p>
            <a:endParaRPr kumimoji="1" lang="en-US" altLang="zh-CN" dirty="0"/>
          </a:p>
          <a:p>
            <a:r>
              <a:rPr kumimoji="1" lang="zh-CN" altLang="en-US" dirty="0"/>
              <a:t>项目背景</a:t>
            </a:r>
            <a:r>
              <a:rPr kumimoji="1" lang="en-US" altLang="zh-CN" dirty="0"/>
              <a:t>——</a:t>
            </a:r>
            <a:r>
              <a:rPr kumimoji="1" lang="zh-CN" altLang="en-US" dirty="0"/>
              <a:t>研究背景</a:t>
            </a:r>
            <a:endParaRPr kumimoji="1" lang="en-US" altLang="zh-CN" dirty="0"/>
          </a:p>
          <a:p>
            <a:r>
              <a:rPr kumimoji="1" lang="zh-CN" altLang="en-US" dirty="0"/>
              <a:t>几个板块中存在的难点和问题、市场，因此开始着手研究的事情</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2</a:t>
            </a:fld>
            <a:endParaRPr lang="en-US" altLang="zh-CN"/>
          </a:p>
        </p:txBody>
      </p:sp>
    </p:spTree>
    <p:extLst>
      <p:ext uri="{BB962C8B-B14F-4D97-AF65-F5344CB8AC3E}">
        <p14:creationId xmlns:p14="http://schemas.microsoft.com/office/powerpoint/2010/main" val="2685208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zh-CN" altLang="en-US" dirty="0">
                <a:effectLst/>
                <a:latin typeface="Helvetica Neue" panose="02000503000000020004" pitchFamily="2" charset="0"/>
              </a:rPr>
              <a:t>我们的作品缘起于一次在协和医院整形外科的调研。在调研中，我们发现面部先天缺陷与后天损伤是整形外科的两大重点、难点，尤其是以唐氏综合征、库欣综合征为代表的遗传罕见病多集中出现于欠发达地区，缺少科学的治疗手段。</a:t>
            </a:r>
            <a:endParaRPr lang="en-US" altLang="zh-CN" dirty="0">
              <a:effectLst/>
              <a:latin typeface="Helvetica Neue" panose="02000503000000020004" pitchFamily="2" charset="0"/>
            </a:endParaRPr>
          </a:p>
          <a:p>
            <a:r>
              <a:rPr lang="zh-CN" altLang="en-US" dirty="0">
                <a:effectLst/>
                <a:latin typeface="Helvetica Neue" panose="02000503000000020004" pitchFamily="2" charset="0"/>
              </a:rPr>
              <a:t>由于人脸面部解剖结构复杂，整形外科手术危险系数较高，需要精确的手术规划。数字面容是术前规划的有效手段之一，可以建立遗传罕见病特征面容的模型，实现远程问诊。然而目前存在着东亚面容数据集缺失，缺少完善的多模态模型等问题。</a:t>
            </a:r>
            <a:endParaRPr lang="en-US" altLang="zh-CN" dirty="0">
              <a:effectLst/>
              <a:latin typeface="Helvetica Neue" panose="02000503000000020004" pitchFamily="2" charset="0"/>
            </a:endParaRPr>
          </a:p>
          <a:p>
            <a:r>
              <a:rPr lang="zh-CN" altLang="en-US" dirty="0">
                <a:effectLst/>
                <a:latin typeface="Helvetica Neue" panose="02000503000000020004" pitchFamily="2" charset="0"/>
              </a:rPr>
              <a:t>另一方面，随着人们对健康、美丽的追求的增加，整形外科的另一大业务</a:t>
            </a:r>
            <a:r>
              <a:rPr lang="en-US" altLang="zh-CN" dirty="0">
                <a:effectLst/>
                <a:latin typeface="Helvetica Neue" panose="02000503000000020004" pitchFamily="2" charset="0"/>
              </a:rPr>
              <a:t>——</a:t>
            </a:r>
            <a:r>
              <a:rPr lang="zh-CN" altLang="en-US" dirty="0">
                <a:effectLst/>
                <a:latin typeface="Helvetica Neue" panose="02000503000000020004" pitchFamily="2" charset="0"/>
              </a:rPr>
              <a:t>医学美容的市场也在迅速扩大。</a:t>
            </a:r>
            <a:r>
              <a:rPr lang="en-US" altLang="zh-CN" dirty="0">
                <a:effectLst/>
                <a:latin typeface="Helvetica Neue" panose="02000503000000020004" pitchFamily="2" charset="0"/>
              </a:rPr>
              <a:t>2021</a:t>
            </a:r>
            <a:r>
              <a:rPr lang="zh-CN" altLang="en-US" dirty="0">
                <a:effectLst/>
                <a:latin typeface="Helvetica Neue" panose="02000503000000020004" pitchFamily="2" charset="0"/>
              </a:rPr>
              <a:t>年，全国整形市场规模达</a:t>
            </a:r>
            <a:r>
              <a:rPr lang="en-US" altLang="zh-CN" dirty="0">
                <a:effectLst/>
                <a:latin typeface="Helvetica Neue" panose="02000503000000020004" pitchFamily="2" charset="0"/>
              </a:rPr>
              <a:t>752</a:t>
            </a:r>
            <a:r>
              <a:rPr lang="zh-CN" altLang="en-US" dirty="0">
                <a:effectLst/>
                <a:latin typeface="Helvetica Neue" panose="02000503000000020004" pitchFamily="2" charset="0"/>
              </a:rPr>
              <a:t>亿，这个数字将在</a:t>
            </a:r>
            <a:r>
              <a:rPr lang="en-US" altLang="zh-CN" dirty="0">
                <a:effectLst/>
                <a:latin typeface="Helvetica Neue" panose="02000503000000020004" pitchFamily="2" charset="0"/>
              </a:rPr>
              <a:t>2025</a:t>
            </a:r>
            <a:r>
              <a:rPr lang="zh-CN" altLang="en-US" dirty="0">
                <a:effectLst/>
                <a:latin typeface="Helvetica Neue" panose="02000503000000020004" pitchFamily="2" charset="0"/>
              </a:rPr>
              <a:t>年上升至</a:t>
            </a:r>
            <a:r>
              <a:rPr lang="en-US" altLang="zh-CN" dirty="0">
                <a:effectLst/>
                <a:latin typeface="Helvetica Neue" panose="02000503000000020004" pitchFamily="2" charset="0"/>
              </a:rPr>
              <a:t>2279</a:t>
            </a:r>
            <a:r>
              <a:rPr lang="zh-CN" altLang="en-US" dirty="0">
                <a:effectLst/>
                <a:latin typeface="Helvetica Neue" panose="02000503000000020004" pitchFamily="2" charset="0"/>
              </a:rPr>
              <a:t>亿元。</a:t>
            </a:r>
            <a:endParaRPr lang="en-US" altLang="zh-CN" dirty="0">
              <a:effectLst/>
              <a:latin typeface="Helvetica Neue" panose="02000503000000020004" pitchFamily="2" charset="0"/>
            </a:endParaRPr>
          </a:p>
          <a:p>
            <a:endParaRPr lang="en-US" altLang="zh-CN" dirty="0">
              <a:effectLst/>
              <a:latin typeface="Helvetica Neue" panose="02000503000000020004" pitchFamily="2" charset="0"/>
            </a:endParaRPr>
          </a:p>
          <a:p>
            <a:endParaRPr lang="en-US" altLang="zh-CN" dirty="0">
              <a:effectLst/>
              <a:latin typeface="Helvetica Neue" panose="02000503000000020004" pitchFamily="2" charset="0"/>
            </a:endParaRPr>
          </a:p>
          <a:p>
            <a:endParaRPr lang="zh-CN" altLang="en-US" dirty="0">
              <a:effectLst/>
              <a:latin typeface="Helvetica Neue" panose="02000503000000020004" pitchFamily="2" charset="0"/>
            </a:endParaRPr>
          </a:p>
          <a:p>
            <a:r>
              <a:rPr lang="zh-CN" altLang="en-US" dirty="0">
                <a:effectLst/>
                <a:latin typeface="PingFang SC" panose="020B0400000000000000" pitchFamily="34" charset="-122"/>
                <a:ea typeface="PingFang SC" panose="020B0400000000000000" pitchFamily="34" charset="-122"/>
              </a:rPr>
              <a:t>针对以上整形外科手术规划与市场需求的问题，我们决定建立</a:t>
            </a:r>
            <a:r>
              <a:rPr lang="en-US" altLang="zh-CN" dirty="0">
                <a:effectLst/>
                <a:latin typeface="Helvetica Neue" panose="02000503000000020004" pitchFamily="2" charset="0"/>
                <a:ea typeface="PingFang SC" panose="020B0400000000000000" pitchFamily="34" charset="-122"/>
              </a:rPr>
              <a:t>3</a:t>
            </a:r>
            <a:r>
              <a:rPr lang="en" altLang="zh-CN" dirty="0">
                <a:effectLst/>
                <a:latin typeface="Helvetica Neue" panose="02000503000000020004" pitchFamily="2" charset="0"/>
                <a:ea typeface="PingFang SC" panose="020B0400000000000000" pitchFamily="34" charset="-122"/>
              </a:rPr>
              <a:t>D</a:t>
            </a:r>
            <a:r>
              <a:rPr lang="zh-CN" altLang="en-US" dirty="0">
                <a:effectLst/>
                <a:latin typeface="PingFang SC" panose="020B0400000000000000" pitchFamily="34" charset="-122"/>
                <a:ea typeface="PingFang SC" panose="020B0400000000000000" pitchFamily="34" charset="-122"/>
              </a:rPr>
              <a:t>数字面容多模态模型，以及设计并构建智能整形注射机器人。</a:t>
            </a:r>
          </a:p>
          <a:p>
            <a:endParaRPr kumimoji="1" lang="en-US" altLang="zh-CN" dirty="0"/>
          </a:p>
          <a:p>
            <a:r>
              <a:rPr kumimoji="1" lang="zh-CN" altLang="en-US" dirty="0"/>
              <a:t>案例：常见病，如唇腭裂</a:t>
            </a:r>
            <a:endParaRPr kumimoji="1" lang="en-US" altLang="zh-CN" dirty="0"/>
          </a:p>
          <a:p>
            <a:r>
              <a:rPr kumimoji="1" lang="zh-CN" altLang="en-US" dirty="0"/>
              <a:t>面部手术的难点：超薄皮肤的精准操作，现有手段（</a:t>
            </a:r>
            <a:r>
              <a:rPr kumimoji="1" lang="en-US" altLang="zh-CN" dirty="0"/>
              <a:t>CT</a:t>
            </a:r>
            <a:r>
              <a:rPr kumimoji="1" lang="zh-CN" altLang="en-US" dirty="0"/>
              <a:t>：</a:t>
            </a:r>
            <a:r>
              <a:rPr kumimoji="1" lang="en-US" altLang="zh-CN" dirty="0"/>
              <a:t>2-3mm</a:t>
            </a:r>
            <a:r>
              <a:rPr kumimoji="1" lang="zh-CN" altLang="en-US" dirty="0"/>
              <a:t>，现有三甲医院的水平、</a:t>
            </a:r>
            <a:r>
              <a:rPr kumimoji="1" lang="en-US" altLang="zh-CN" dirty="0"/>
              <a:t>X</a:t>
            </a:r>
            <a:r>
              <a:rPr kumimoji="1" lang="zh-CN" altLang="en-US" dirty="0"/>
              <a:t>光）精准度难以满足对面部缺陷的要求。一方面考验医生的技巧和人眼识别精度，难以快速根据三维建模操作，因此做了产品。给先天面部疾病患者（尤其是偏远地区）、儿童带来面对面</a:t>
            </a:r>
            <a:r>
              <a:rPr kumimoji="1" lang="en-US" altLang="zh-CN" dirty="0"/>
              <a:t>/</a:t>
            </a:r>
            <a:r>
              <a:rPr kumimoji="1" lang="zh-CN" altLang="en-US" dirty="0"/>
              <a:t>远程手术机会</a:t>
            </a:r>
            <a:endParaRPr kumimoji="1" lang="en-US" altLang="zh-CN" dirty="0"/>
          </a:p>
          <a:p>
            <a:endParaRPr kumimoji="1" lang="en-US" altLang="zh-CN" dirty="0"/>
          </a:p>
          <a:p>
            <a:r>
              <a:rPr kumimoji="1" lang="en-US" altLang="zh-CN" dirty="0"/>
              <a:t>1:</a:t>
            </a:r>
            <a:r>
              <a:rPr kumimoji="1" lang="zh-CN" altLang="en-US" dirty="0"/>
              <a:t>每年有多少面部疾病，有多少做了手术，多少手术出了问题</a:t>
            </a:r>
            <a:endParaRPr kumimoji="1" lang="en-US" altLang="zh-CN" dirty="0"/>
          </a:p>
          <a:p>
            <a:r>
              <a:rPr kumimoji="1" lang="en-US" altLang="zh-CN" dirty="0"/>
              <a:t>2:</a:t>
            </a:r>
            <a:r>
              <a:rPr kumimoji="1" lang="zh-CN" altLang="en-US" dirty="0"/>
              <a:t>现有手段的缺陷（三甲医院的</a:t>
            </a:r>
            <a:r>
              <a:rPr kumimoji="1" lang="en-US" altLang="zh-CN" dirty="0"/>
              <a:t>CT</a:t>
            </a:r>
            <a:r>
              <a:rPr kumimoji="1" lang="zh-CN" altLang="en-US" dirty="0"/>
              <a:t>检测精度不足）；考验医生的技巧和人眼识别精度。弹出：要制作产品</a:t>
            </a:r>
            <a:endParaRPr kumimoji="1" lang="en-US" altLang="zh-CN" dirty="0"/>
          </a:p>
          <a:p>
            <a:endParaRPr kumimoji="1" lang="en-US" altLang="zh-CN" dirty="0"/>
          </a:p>
          <a:p>
            <a:endParaRPr kumimoji="1" lang="en-US" altLang="zh-CN" dirty="0"/>
          </a:p>
          <a:p>
            <a:endParaRPr kumimoji="1" lang="en-US" altLang="zh-CN" dirty="0"/>
          </a:p>
          <a:p>
            <a:r>
              <a:rPr kumimoji="1" lang="zh-CN" altLang="en-US" dirty="0"/>
              <a:t>项目背景</a:t>
            </a:r>
            <a:r>
              <a:rPr kumimoji="1" lang="en-US" altLang="zh-CN" dirty="0"/>
              <a:t>——</a:t>
            </a:r>
            <a:r>
              <a:rPr kumimoji="1" lang="zh-CN" altLang="en-US" dirty="0"/>
              <a:t>研究背景</a:t>
            </a:r>
            <a:endParaRPr kumimoji="1" lang="en-US" altLang="zh-CN" dirty="0"/>
          </a:p>
          <a:p>
            <a:r>
              <a:rPr kumimoji="1" lang="zh-CN" altLang="en-US" dirty="0"/>
              <a:t>几个板块中存在的难点和问题、市场，因此开始着手研究的事情</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3</a:t>
            </a:fld>
            <a:endParaRPr lang="en-US" altLang="zh-CN"/>
          </a:p>
        </p:txBody>
      </p:sp>
    </p:spTree>
    <p:extLst>
      <p:ext uri="{BB962C8B-B14F-4D97-AF65-F5344CB8AC3E}">
        <p14:creationId xmlns:p14="http://schemas.microsoft.com/office/powerpoint/2010/main" val="327526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zh-CN" altLang="en-US" dirty="0">
                <a:effectLst/>
                <a:latin typeface="Helvetica Neue" panose="02000503000000020004" pitchFamily="2" charset="0"/>
              </a:rPr>
              <a:t>针对以上整形外科手术规划与市场需求的问题，我们决定建立</a:t>
            </a:r>
            <a:r>
              <a:rPr lang="en-US" altLang="zh-CN" dirty="0">
                <a:effectLst/>
                <a:latin typeface="Helvetica Neue" panose="02000503000000020004" pitchFamily="2" charset="0"/>
              </a:rPr>
              <a:t>3</a:t>
            </a:r>
            <a:r>
              <a:rPr lang="en" altLang="zh-CN" dirty="0">
                <a:effectLst/>
                <a:latin typeface="Helvetica Neue" panose="02000503000000020004" pitchFamily="2" charset="0"/>
              </a:rPr>
              <a:t>D</a:t>
            </a:r>
            <a:r>
              <a:rPr lang="zh-CN" altLang="en-US" dirty="0">
                <a:effectLst/>
                <a:latin typeface="Helvetica Neue" panose="02000503000000020004" pitchFamily="2" charset="0"/>
              </a:rPr>
              <a:t>数字面容多模态模型，以及设计并构建智能整形注射机器人。</a:t>
            </a:r>
          </a:p>
          <a:p>
            <a:endParaRPr lang="zh-CN" altLang="en-US" dirty="0">
              <a:effectLst/>
              <a:latin typeface="Helvetica Neue" panose="02000503000000020004" pitchFamily="2" charset="0"/>
            </a:endParaRPr>
          </a:p>
          <a:p>
            <a:r>
              <a:rPr lang="zh-CN" altLang="en-US" dirty="0">
                <a:effectLst/>
                <a:latin typeface="PingFang SC" panose="020B0400000000000000" pitchFamily="34" charset="-122"/>
                <a:ea typeface="PingFang SC" panose="020B0400000000000000" pitchFamily="34" charset="-122"/>
              </a:rPr>
              <a:t>下面，我来详细介绍一下作品的两大方面内容。首先，我们通过一段视频来了解一下智能整形注射机器人的模拟手术过程。</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为解决前面的难点，提出了机器人和多模态模型</a:t>
            </a:r>
            <a:endParaRPr kumimoji="1" lang="en-US" altLang="zh-CN" dirty="0"/>
          </a:p>
          <a:p>
            <a:r>
              <a:rPr kumimoji="1" lang="zh-CN" altLang="en-US" dirty="0"/>
              <a:t>加一页描述整个系统</a:t>
            </a:r>
            <a:endParaRPr kumimoji="1" lang="en-US" altLang="zh-CN" dirty="0"/>
          </a:p>
          <a:p>
            <a:r>
              <a:rPr kumimoji="1" lang="zh-CN" altLang="en-US" dirty="0"/>
              <a:t>创新点放在后面，着重讲和现有技术的对比，解决的问题，社会价值</a:t>
            </a:r>
            <a:endParaRPr kumimoji="1" lang="en-US" altLang="zh-CN" dirty="0"/>
          </a:p>
          <a:p>
            <a:endParaRPr kumimoji="1" lang="en-US" altLang="zh-CN" dirty="0"/>
          </a:p>
          <a:p>
            <a:endParaRPr kumimoji="1" lang="en-US" altLang="zh-CN" dirty="0"/>
          </a:p>
          <a:p>
            <a:r>
              <a:rPr kumimoji="1" lang="zh-CN" altLang="en-US" dirty="0"/>
              <a:t>多模态难点：检测设备特征提取，放左边，对应检测什么更好；多种优势信号叠加，放右边</a:t>
            </a:r>
            <a:endParaRPr kumimoji="1" lang="en-US" altLang="zh-CN" dirty="0"/>
          </a:p>
          <a:p>
            <a:r>
              <a:rPr kumimoji="1" lang="zh-CN" altLang="en-US" dirty="0"/>
              <a:t>针对问题的方法；实现的效果</a:t>
            </a:r>
            <a:endParaRPr kumimoji="1" lang="en-US" altLang="zh-CN" dirty="0"/>
          </a:p>
          <a:p>
            <a:r>
              <a:rPr kumimoji="1" lang="zh-CN" altLang="en-US" dirty="0"/>
              <a:t>多模态比单一的优势具体在哪里：讨论，量化（协和方面的病理分析）</a:t>
            </a:r>
            <a:endParaRPr kumimoji="1" lang="en-US" altLang="zh-CN" dirty="0"/>
          </a:p>
          <a:p>
            <a:endParaRPr kumimoji="1" lang="en-US" altLang="zh-CN" dirty="0"/>
          </a:p>
          <a:p>
            <a:r>
              <a:rPr kumimoji="1" lang="zh-CN" altLang="en-US" dirty="0"/>
              <a:t>创新点：针对问题，采用方法，实现效果</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4</a:t>
            </a:fld>
            <a:endParaRPr lang="en-US" altLang="zh-CN"/>
          </a:p>
        </p:txBody>
      </p:sp>
    </p:spTree>
    <p:extLst>
      <p:ext uri="{BB962C8B-B14F-4D97-AF65-F5344CB8AC3E}">
        <p14:creationId xmlns:p14="http://schemas.microsoft.com/office/powerpoint/2010/main" val="4261781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effectLst/>
                <a:latin typeface="PingFang SC" panose="020B0400000000000000" pitchFamily="34" charset="-122"/>
                <a:ea typeface="PingFang SC" panose="020B0400000000000000" pitchFamily="34" charset="-122"/>
              </a:rPr>
              <a:t>在硬件方面，我们自主设计了水光枪的负压结构、给药的机械结构以及水光枪与机械臂连接的夹具。我们还分析面部皮肤的弹性应力与面部三维结构的梯度和高度范围，选取了分辨率合适的力传感器与位移传感器（也就是深度相机），并将这些结构与水光枪和机械臂自身合理地连接在一起。软件方面，我们基于</a:t>
            </a:r>
            <a:r>
              <a:rPr lang="en" altLang="zh-CN" dirty="0" err="1">
                <a:effectLst/>
                <a:latin typeface="Helvetica Neue" panose="02000503000000020004" pitchFamily="2" charset="0"/>
                <a:ea typeface="PingFang SC" panose="020B0400000000000000" pitchFamily="34" charset="-122"/>
              </a:rPr>
              <a:t>xxxx</a:t>
            </a:r>
            <a:r>
              <a:rPr lang="zh-CN" altLang="en-US" dirty="0">
                <a:effectLst/>
                <a:latin typeface="PingFang SC" panose="020B0400000000000000" pitchFamily="34" charset="-122"/>
                <a:ea typeface="PingFang SC" panose="020B0400000000000000" pitchFamily="34" charset="-122"/>
              </a:rPr>
              <a:t>开发了机器人导航界面，医生可以选择手动或自动操作机器人到达注射点位，并调节行进速度与位姿。最后，我们进行软硬件联合调试，在硅胶脸膜上模拟注射手术，达到了</a:t>
            </a:r>
            <a:r>
              <a:rPr lang="en" altLang="zh-CN" dirty="0" err="1">
                <a:effectLst/>
                <a:latin typeface="Helvetica Neue" panose="02000503000000020004" pitchFamily="2" charset="0"/>
                <a:ea typeface="PingFang SC" panose="020B0400000000000000" pitchFamily="34" charset="-122"/>
              </a:rPr>
              <a:t>xxxx</a:t>
            </a:r>
            <a:r>
              <a:rPr lang="zh-CN" altLang="en-US" dirty="0">
                <a:effectLst/>
                <a:latin typeface="PingFang SC" panose="020B0400000000000000" pitchFamily="34" charset="-122"/>
                <a:ea typeface="PingFang SC" panose="020B0400000000000000" pitchFamily="34" charset="-122"/>
              </a:rPr>
              <a:t>的技术指标。</a:t>
            </a:r>
            <a:endParaRPr kumimoji="1" lang="en-US" altLang="zh-CN" dirty="0"/>
          </a:p>
          <a:p>
            <a:endParaRPr kumimoji="1" lang="en-US" altLang="zh-CN" dirty="0"/>
          </a:p>
          <a:p>
            <a:endParaRPr kumimoji="1" lang="en-US" altLang="zh-CN" dirty="0"/>
          </a:p>
          <a:p>
            <a:r>
              <a:rPr kumimoji="1" lang="zh-CN" altLang="en-US" dirty="0"/>
              <a:t>已经有了实景图，不需要渲染图</a:t>
            </a:r>
            <a:endParaRPr kumimoji="1" lang="en-US" altLang="zh-CN" dirty="0"/>
          </a:p>
          <a:p>
            <a:r>
              <a:rPr kumimoji="1" lang="zh-CN" altLang="en-US" dirty="0"/>
              <a:t>加一些技术指标（自己做的部分）</a:t>
            </a:r>
            <a:endParaRPr kumimoji="1" lang="en-US" altLang="zh-CN" dirty="0"/>
          </a:p>
          <a:p>
            <a:r>
              <a:rPr kumimoji="1" lang="zh-CN" altLang="en-US" dirty="0"/>
              <a:t>两块：适配的导航系统（加数据和描述文字，在上一页中描述）；水光枪结构（加参数等）</a:t>
            </a:r>
            <a:endParaRPr kumimoji="1" lang="en-US" altLang="zh-CN" dirty="0"/>
          </a:p>
          <a:p>
            <a:endParaRPr kumimoji="1" lang="en-US" altLang="zh-CN" dirty="0"/>
          </a:p>
          <a:p>
            <a:r>
              <a:rPr kumimoji="1" lang="zh-CN" altLang="en-US" dirty="0"/>
              <a:t>多模态</a:t>
            </a:r>
            <a:r>
              <a:rPr kumimoji="1" lang="en-US" altLang="zh-CN" dirty="0"/>
              <a:t>+</a:t>
            </a:r>
            <a:r>
              <a:rPr kumimoji="1" lang="zh-CN" altLang="en-US" dirty="0"/>
              <a:t>机器人的整机；实现了怎样的效果（用案例）</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7</a:t>
            </a:fld>
            <a:endParaRPr lang="en-US" altLang="zh-CN"/>
          </a:p>
        </p:txBody>
      </p:sp>
    </p:spTree>
    <p:extLst>
      <p:ext uri="{BB962C8B-B14F-4D97-AF65-F5344CB8AC3E}">
        <p14:creationId xmlns:p14="http://schemas.microsoft.com/office/powerpoint/2010/main" val="4136230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effectLst/>
                <a:latin typeface="PingFang SC" panose="020B0400000000000000" pitchFamily="34" charset="-122"/>
                <a:ea typeface="PingFang SC" panose="020B0400000000000000" pitchFamily="34" charset="-122"/>
              </a:rPr>
              <a:t>在硬件方面，我们自主设计了水光枪的负压结构、给药的机械结构以及水光枪与机械臂连接的夹具。我们还分析面部皮肤的弹性应力与面部三维结构的梯度和高度范围，选取了分辨率合适的力传感器与位移传感器（也就是深度相机），并将这些结构与水光枪和机械臂自身合理地连接在一起。软件方面，我们基于</a:t>
            </a:r>
            <a:r>
              <a:rPr lang="en" altLang="zh-CN" dirty="0" err="1">
                <a:effectLst/>
                <a:latin typeface="Helvetica Neue" panose="02000503000000020004" pitchFamily="2" charset="0"/>
                <a:ea typeface="PingFang SC" panose="020B0400000000000000" pitchFamily="34" charset="-122"/>
              </a:rPr>
              <a:t>xxxx</a:t>
            </a:r>
            <a:r>
              <a:rPr lang="zh-CN" altLang="en-US" dirty="0">
                <a:effectLst/>
                <a:latin typeface="PingFang SC" panose="020B0400000000000000" pitchFamily="34" charset="-122"/>
                <a:ea typeface="PingFang SC" panose="020B0400000000000000" pitchFamily="34" charset="-122"/>
              </a:rPr>
              <a:t>开发了机器人导航界面，医生可以选择手动或自动操作机器人到达注射点位，并调节行进速度与位姿。最后，我们进行软硬件联合调试，在硅胶脸膜上模拟注射手术，达到了</a:t>
            </a:r>
            <a:r>
              <a:rPr lang="en" altLang="zh-CN" dirty="0" err="1">
                <a:effectLst/>
                <a:latin typeface="Helvetica Neue" panose="02000503000000020004" pitchFamily="2" charset="0"/>
                <a:ea typeface="PingFang SC" panose="020B0400000000000000" pitchFamily="34" charset="-122"/>
              </a:rPr>
              <a:t>xxxx</a:t>
            </a:r>
            <a:r>
              <a:rPr lang="zh-CN" altLang="en-US" dirty="0">
                <a:effectLst/>
                <a:latin typeface="PingFang SC" panose="020B0400000000000000" pitchFamily="34" charset="-122"/>
                <a:ea typeface="PingFang SC" panose="020B0400000000000000" pitchFamily="34" charset="-122"/>
              </a:rPr>
              <a:t>的技术指标。</a:t>
            </a:r>
            <a:endParaRPr kumimoji="1" lang="en-US" altLang="zh-CN" dirty="0"/>
          </a:p>
          <a:p>
            <a:endParaRPr kumimoji="1" lang="en-US" altLang="zh-CN" dirty="0"/>
          </a:p>
          <a:p>
            <a:endParaRPr kumimoji="1" lang="en-US" altLang="zh-CN" dirty="0"/>
          </a:p>
          <a:p>
            <a:r>
              <a:rPr kumimoji="1" lang="zh-CN" altLang="en-US" dirty="0"/>
              <a:t>已经有了实景图，不需要渲染图</a:t>
            </a:r>
            <a:endParaRPr kumimoji="1" lang="en-US" altLang="zh-CN" dirty="0"/>
          </a:p>
          <a:p>
            <a:r>
              <a:rPr kumimoji="1" lang="zh-CN" altLang="en-US" dirty="0"/>
              <a:t>加一些技术指标（自己做的部分）</a:t>
            </a:r>
            <a:endParaRPr kumimoji="1" lang="en-US" altLang="zh-CN" dirty="0"/>
          </a:p>
          <a:p>
            <a:r>
              <a:rPr kumimoji="1" lang="zh-CN" altLang="en-US" dirty="0"/>
              <a:t>两块：适配的导航系统（加数据和描述文字，在上一页中描述）；水光枪结构（加参数等）</a:t>
            </a:r>
            <a:endParaRPr kumimoji="1" lang="en-US" altLang="zh-CN" dirty="0"/>
          </a:p>
          <a:p>
            <a:endParaRPr kumimoji="1" lang="en-US" altLang="zh-CN" dirty="0"/>
          </a:p>
          <a:p>
            <a:r>
              <a:rPr kumimoji="1" lang="zh-CN" altLang="en-US" dirty="0"/>
              <a:t>多模态</a:t>
            </a:r>
            <a:r>
              <a:rPr kumimoji="1" lang="en-US" altLang="zh-CN" dirty="0"/>
              <a:t>+</a:t>
            </a:r>
            <a:r>
              <a:rPr kumimoji="1" lang="zh-CN" altLang="en-US" dirty="0"/>
              <a:t>机器人的整机；实现了怎样的效果（用案例）</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8</a:t>
            </a:fld>
            <a:endParaRPr lang="en-US" altLang="zh-CN"/>
          </a:p>
        </p:txBody>
      </p:sp>
    </p:spTree>
    <p:extLst>
      <p:ext uri="{BB962C8B-B14F-4D97-AF65-F5344CB8AC3E}">
        <p14:creationId xmlns:p14="http://schemas.microsoft.com/office/powerpoint/2010/main" val="1711384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effectLst/>
                <a:latin typeface="PingFang SC" panose="020B0400000000000000" pitchFamily="34" charset="-122"/>
                <a:ea typeface="PingFang SC" panose="020B0400000000000000" pitchFamily="34" charset="-122"/>
              </a:rPr>
              <a:t>在硬件方面，我们自主设计了水光枪的负压结构、给药的机械结构以及水光枪与机械臂连接的夹具。我们还分析面部皮肤的弹性应力与面部三维结构的梯度和高度范围，选取了分辨率合适的力传感器与位移传感器（也就是深度相机），并将这些结构与水光枪和机械臂自身合理地连接在一起。软件方面，我们基于</a:t>
            </a:r>
            <a:r>
              <a:rPr lang="en" altLang="zh-CN" dirty="0" err="1">
                <a:effectLst/>
                <a:latin typeface="Helvetica Neue" panose="02000503000000020004" pitchFamily="2" charset="0"/>
                <a:ea typeface="PingFang SC" panose="020B0400000000000000" pitchFamily="34" charset="-122"/>
              </a:rPr>
              <a:t>xxxx</a:t>
            </a:r>
            <a:r>
              <a:rPr lang="zh-CN" altLang="en-US" dirty="0">
                <a:effectLst/>
                <a:latin typeface="PingFang SC" panose="020B0400000000000000" pitchFamily="34" charset="-122"/>
                <a:ea typeface="PingFang SC" panose="020B0400000000000000" pitchFamily="34" charset="-122"/>
              </a:rPr>
              <a:t>开发了机器人导航界面，医生可以选择手动或自动操作机器人到达注射点位，并调节行进速度与位姿。最后，我们进行软硬件联合调试，在硅胶脸膜上模拟注射手术，达到了</a:t>
            </a:r>
            <a:r>
              <a:rPr lang="en" altLang="zh-CN" dirty="0" err="1">
                <a:effectLst/>
                <a:latin typeface="Helvetica Neue" panose="02000503000000020004" pitchFamily="2" charset="0"/>
                <a:ea typeface="PingFang SC" panose="020B0400000000000000" pitchFamily="34" charset="-122"/>
              </a:rPr>
              <a:t>xxxx</a:t>
            </a:r>
            <a:r>
              <a:rPr lang="zh-CN" altLang="en-US" dirty="0">
                <a:effectLst/>
                <a:latin typeface="PingFang SC" panose="020B0400000000000000" pitchFamily="34" charset="-122"/>
                <a:ea typeface="PingFang SC" panose="020B0400000000000000" pitchFamily="34" charset="-122"/>
              </a:rPr>
              <a:t>的技术指标。</a:t>
            </a:r>
            <a:endParaRPr kumimoji="1" lang="en-US" altLang="zh-CN" dirty="0"/>
          </a:p>
          <a:p>
            <a:endParaRPr kumimoji="1" lang="en-US" altLang="zh-CN" dirty="0"/>
          </a:p>
          <a:p>
            <a:endParaRPr kumimoji="1" lang="en-US" altLang="zh-CN" dirty="0"/>
          </a:p>
          <a:p>
            <a:r>
              <a:rPr kumimoji="1" lang="zh-CN" altLang="en-US" dirty="0"/>
              <a:t>已经有了实景图，不需要渲染图</a:t>
            </a:r>
            <a:endParaRPr kumimoji="1" lang="en-US" altLang="zh-CN" dirty="0"/>
          </a:p>
          <a:p>
            <a:r>
              <a:rPr kumimoji="1" lang="zh-CN" altLang="en-US" dirty="0"/>
              <a:t>加一些技术指标（自己做的部分）</a:t>
            </a:r>
            <a:endParaRPr kumimoji="1" lang="en-US" altLang="zh-CN" dirty="0"/>
          </a:p>
          <a:p>
            <a:r>
              <a:rPr kumimoji="1" lang="zh-CN" altLang="en-US" dirty="0"/>
              <a:t>两块：适配的导航系统（加数据和描述文字，在上一页中描述）；水光枪结构（加参数等）</a:t>
            </a:r>
            <a:endParaRPr kumimoji="1" lang="en-US" altLang="zh-CN" dirty="0"/>
          </a:p>
          <a:p>
            <a:endParaRPr kumimoji="1" lang="en-US" altLang="zh-CN" dirty="0"/>
          </a:p>
          <a:p>
            <a:r>
              <a:rPr kumimoji="1" lang="zh-CN" altLang="en-US" dirty="0"/>
              <a:t>多模态</a:t>
            </a:r>
            <a:r>
              <a:rPr kumimoji="1" lang="en-US" altLang="zh-CN" dirty="0"/>
              <a:t>+</a:t>
            </a:r>
            <a:r>
              <a:rPr kumimoji="1" lang="zh-CN" altLang="en-US" dirty="0"/>
              <a:t>机器人的整机；实现了怎样的效果（用案例）</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9</a:t>
            </a:fld>
            <a:endParaRPr lang="en-US" altLang="zh-CN"/>
          </a:p>
        </p:txBody>
      </p:sp>
    </p:spTree>
    <p:extLst>
      <p:ext uri="{BB962C8B-B14F-4D97-AF65-F5344CB8AC3E}">
        <p14:creationId xmlns:p14="http://schemas.microsoft.com/office/powerpoint/2010/main" val="342481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effectLst/>
                <a:latin typeface="PingFang SC" panose="020B0400000000000000" pitchFamily="34" charset="-122"/>
                <a:ea typeface="PingFang SC" panose="020B0400000000000000" pitchFamily="34" charset="-122"/>
              </a:rPr>
              <a:t>在传统的手术机器人的基础上，我们主要进行了两点创新。第一是根据图像识别与定位以及深度学习算法，智能选取最优的注射点位。第二是引入了力</a:t>
            </a:r>
            <a:r>
              <a:rPr lang="en-US" altLang="zh-CN" dirty="0">
                <a:effectLst/>
                <a:latin typeface="Helvetica Neue" panose="02000503000000020004" pitchFamily="2" charset="0"/>
                <a:ea typeface="PingFang SC" panose="020B0400000000000000" pitchFamily="34" charset="-122"/>
              </a:rPr>
              <a:t>-</a:t>
            </a:r>
            <a:r>
              <a:rPr lang="zh-CN" altLang="en-US" dirty="0">
                <a:effectLst/>
                <a:latin typeface="PingFang SC" panose="020B0400000000000000" pitchFamily="34" charset="-122"/>
                <a:ea typeface="PingFang SC" panose="020B0400000000000000" pitchFamily="34" charset="-122"/>
              </a:rPr>
              <a:t>视觉</a:t>
            </a:r>
            <a:r>
              <a:rPr lang="en-US" altLang="zh-CN" dirty="0">
                <a:effectLst/>
                <a:latin typeface="Helvetica Neue" panose="02000503000000020004" pitchFamily="2" charset="0"/>
                <a:ea typeface="PingFang SC" panose="020B0400000000000000" pitchFamily="34" charset="-122"/>
              </a:rPr>
              <a:t>-</a:t>
            </a:r>
            <a:r>
              <a:rPr lang="zh-CN" altLang="en-US" dirty="0">
                <a:effectLst/>
                <a:latin typeface="PingFang SC" panose="020B0400000000000000" pitchFamily="34" charset="-122"/>
                <a:ea typeface="PingFang SC" panose="020B0400000000000000" pitchFamily="34" charset="-122"/>
              </a:rPr>
              <a:t>位移混合控制，保证注射手术过程的精准性与安全性。</a:t>
            </a:r>
            <a:endParaRPr kumimoji="1" lang="en-US" altLang="zh-CN" dirty="0"/>
          </a:p>
          <a:p>
            <a:endParaRPr kumimoji="1" lang="en-US" altLang="zh-CN" dirty="0"/>
          </a:p>
          <a:p>
            <a:endParaRPr kumimoji="1" lang="en-US" altLang="zh-CN" dirty="0"/>
          </a:p>
          <a:p>
            <a:r>
              <a:rPr kumimoji="1" lang="zh-CN" altLang="en-US" dirty="0"/>
              <a:t>大标题加注射流程与系统</a:t>
            </a:r>
            <a:endParaRPr kumimoji="1" lang="en-US" altLang="zh-CN" dirty="0"/>
          </a:p>
          <a:p>
            <a:r>
              <a:rPr kumimoji="1" lang="zh-CN" altLang="en-US" dirty="0"/>
              <a:t>明显标注创新点（主要讲两个创新点）</a:t>
            </a:r>
            <a:endParaRPr kumimoji="1" lang="en-US" altLang="zh-CN" dirty="0"/>
          </a:p>
          <a:p>
            <a:endParaRPr kumimoji="1" lang="en-US" altLang="zh-CN" dirty="0"/>
          </a:p>
          <a:p>
            <a:endParaRPr kumimoji="1" lang="en-US" altLang="zh-CN" dirty="0"/>
          </a:p>
          <a:p>
            <a:r>
              <a:rPr kumimoji="1" lang="zh-CN" altLang="en-US" dirty="0"/>
              <a:t>机器人和人工注射的对比：确定为什么要用机器人，准确度</a:t>
            </a:r>
            <a:endParaRPr kumimoji="1" lang="en-US" altLang="zh-CN" dirty="0"/>
          </a:p>
          <a:p>
            <a:endParaRPr kumimoji="1" lang="en-US" altLang="zh-CN" dirty="0"/>
          </a:p>
          <a:p>
            <a:r>
              <a:rPr kumimoji="1" lang="zh-CN" altLang="en-US" dirty="0"/>
              <a:t>数字模型与纯</a:t>
            </a:r>
            <a:r>
              <a:rPr kumimoji="1" lang="en-US" altLang="zh-CN" dirty="0"/>
              <a:t>CT</a:t>
            </a:r>
            <a:r>
              <a:rPr kumimoji="1" lang="zh-CN" altLang="en-US" dirty="0"/>
              <a:t>的提升在哪里：优势在于基于皮肤、超薄的精确结构，对操作和识别的准确度很高</a:t>
            </a:r>
            <a:endParaRPr kumimoji="1" lang="en-US" altLang="zh-CN" dirty="0"/>
          </a:p>
          <a:p>
            <a:endParaRPr kumimoji="1" lang="en-US" altLang="zh-CN" dirty="0"/>
          </a:p>
          <a:p>
            <a:r>
              <a:rPr kumimoji="1" lang="zh-CN" altLang="en-US" dirty="0"/>
              <a:t>和航天技术的相关性</a:t>
            </a:r>
            <a:endParaRPr kumimoji="1" lang="en-US" altLang="zh-CN" dirty="0"/>
          </a:p>
          <a:p>
            <a:endParaRPr kumimoji="1" lang="en-US" altLang="zh-CN" dirty="0"/>
          </a:p>
          <a:p>
            <a:r>
              <a:rPr kumimoji="1" lang="zh-CN" altLang="en-US" dirty="0"/>
              <a:t>难点：面部缺陷位置的精准识别；模拟医生低疼痛、低损伤注射</a:t>
            </a:r>
            <a:endParaRPr kumimoji="1" lang="en-US" altLang="zh-CN" dirty="0"/>
          </a:p>
          <a:p>
            <a:r>
              <a:rPr kumimoji="1" lang="zh-CN" altLang="en-US" dirty="0"/>
              <a:t>方法：图像识别；混合控制</a:t>
            </a:r>
            <a:endParaRPr kumimoji="1" lang="en-US" altLang="zh-CN" dirty="0"/>
          </a:p>
          <a:p>
            <a:r>
              <a:rPr kumimoji="1" lang="zh-CN" altLang="en-US" dirty="0"/>
              <a:t>实现的效果：视频</a:t>
            </a:r>
            <a:r>
              <a:rPr kumimoji="1" lang="en-US" altLang="zh-CN" dirty="0"/>
              <a:t>+</a:t>
            </a:r>
            <a:r>
              <a:rPr kumimoji="1" lang="zh-CN" altLang="en-US" dirty="0"/>
              <a:t>指标</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10</a:t>
            </a:fld>
            <a:endParaRPr lang="en-US" altLang="zh-CN"/>
          </a:p>
        </p:txBody>
      </p:sp>
    </p:spTree>
    <p:extLst>
      <p:ext uri="{BB962C8B-B14F-4D97-AF65-F5344CB8AC3E}">
        <p14:creationId xmlns:p14="http://schemas.microsoft.com/office/powerpoint/2010/main" val="4278186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kumimoji="1" lang="zh-CN" altLang="en-US" dirty="0"/>
              <a:t>切入点：</a:t>
            </a:r>
            <a:r>
              <a:rPr kumimoji="1" lang="en-US" altLang="zh-CN" dirty="0"/>
              <a:t>motivation</a:t>
            </a:r>
            <a:r>
              <a:rPr kumimoji="1" lang="zh-CN" altLang="en-US" dirty="0"/>
              <a:t>，为什么做这个研究，最好不要与课题相关，信息点的切入</a:t>
            </a:r>
            <a:endParaRPr kumimoji="1" lang="en-US" altLang="zh-CN" dirty="0"/>
          </a:p>
          <a:p>
            <a:r>
              <a:rPr kumimoji="1" lang="en-US" altLang="zh-CN" dirty="0"/>
              <a:t>e.g.</a:t>
            </a:r>
            <a:r>
              <a:rPr kumimoji="1" lang="zh-CN" altLang="en-US" dirty="0"/>
              <a:t> 赛车中的零部件：进口部件，改进为国产</a:t>
            </a:r>
            <a:endParaRPr kumimoji="1" lang="en-US" altLang="zh-CN" dirty="0"/>
          </a:p>
          <a:p>
            <a:r>
              <a:rPr kumimoji="1" lang="en-US" altLang="zh-CN" dirty="0"/>
              <a:t>+</a:t>
            </a:r>
            <a:r>
              <a:rPr kumimoji="1" lang="zh-CN" altLang="en-US" dirty="0"/>
              <a:t>附录</a:t>
            </a:r>
          </a:p>
        </p:txBody>
      </p:sp>
      <p:sp>
        <p:nvSpPr>
          <p:cNvPr id="4" name="灯片编号占位符 3"/>
          <p:cNvSpPr>
            <a:spLocks noGrp="1"/>
          </p:cNvSpPr>
          <p:nvPr>
            <p:ph type="sldNum" sz="quarter" idx="5"/>
          </p:nvPr>
        </p:nvSpPr>
        <p:spPr/>
        <p:txBody>
          <a:bodyPr/>
          <a:lstStyle/>
          <a:p>
            <a:fld id="{0B48A77E-79FB-4BFF-B1F0-CFD29F30865E}" type="slidenum">
              <a:rPr lang="en-US" altLang="zh-CN" smtClean="0"/>
              <a:pPr/>
              <a:t>12</a:t>
            </a:fld>
            <a:endParaRPr lang="en-US" altLang="zh-CN"/>
          </a:p>
        </p:txBody>
      </p:sp>
    </p:spTree>
    <p:extLst>
      <p:ext uri="{BB962C8B-B14F-4D97-AF65-F5344CB8AC3E}">
        <p14:creationId xmlns:p14="http://schemas.microsoft.com/office/powerpoint/2010/main" val="6855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ADCF93E-0247-81A8-C221-8D89E69F972A}"/>
              </a:ext>
            </a:extLst>
          </p:cNvPr>
          <p:cNvSpPr txBox="1"/>
          <p:nvPr userDrawn="1"/>
        </p:nvSpPr>
        <p:spPr>
          <a:xfrm>
            <a:off x="1722783" y="6639339"/>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id="{2F69B7F2-317F-98CE-2282-521E7BDA13F4}"/>
              </a:ext>
            </a:extLst>
          </p:cNvPr>
          <p:cNvSpPr txBox="1"/>
          <p:nvPr userDrawn="1"/>
        </p:nvSpPr>
        <p:spPr>
          <a:xfrm>
            <a:off x="11343861" y="377687"/>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
        <p:nvSpPr>
          <p:cNvPr id="4" name="文本框 3">
            <a:extLst>
              <a:ext uri="{FF2B5EF4-FFF2-40B4-BE49-F238E27FC236}">
                <a16:creationId xmlns:a16="http://schemas.microsoft.com/office/drawing/2014/main" id="{615FDE0F-340D-4C0E-D21C-36C8D666DDE2}"/>
              </a:ext>
            </a:extLst>
          </p:cNvPr>
          <p:cNvSpPr txBox="1"/>
          <p:nvPr userDrawn="1"/>
        </p:nvSpPr>
        <p:spPr>
          <a:xfrm>
            <a:off x="11190514" y="674914"/>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Tree>
    <p:extLst>
      <p:ext uri="{BB962C8B-B14F-4D97-AF65-F5344CB8AC3E}">
        <p14:creationId xmlns:p14="http://schemas.microsoft.com/office/powerpoint/2010/main" val="269090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7140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dirty="0"/>
              <a:t>单击此处编辑母版标题样式</a:t>
            </a:r>
          </a:p>
        </p:txBody>
      </p:sp>
      <p:sp>
        <p:nvSpPr>
          <p:cNvPr id="5" name="文本框 4">
            <a:extLst>
              <a:ext uri="{FF2B5EF4-FFF2-40B4-BE49-F238E27FC236}">
                <a16:creationId xmlns:a16="http://schemas.microsoft.com/office/drawing/2014/main" id="{B76BF732-9327-DBEB-A73A-E516ADBD3C1F}"/>
              </a:ext>
            </a:extLst>
          </p:cNvPr>
          <p:cNvSpPr txBox="1"/>
          <p:nvPr userDrawn="1"/>
        </p:nvSpPr>
        <p:spPr>
          <a:xfrm>
            <a:off x="12192001" y="6649279"/>
            <a:ext cx="225287" cy="45719"/>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Tree>
    <p:extLst>
      <p:ext uri="{BB962C8B-B14F-4D97-AF65-F5344CB8AC3E}">
        <p14:creationId xmlns:p14="http://schemas.microsoft.com/office/powerpoint/2010/main" val="131809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26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9" y="-1"/>
            <a:ext cx="12192001" cy="1882013"/>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1" y="6126486"/>
            <a:ext cx="12191999" cy="731514"/>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4" name="文本框 13">
            <a:extLst>
              <a:ext uri="{FF2B5EF4-FFF2-40B4-BE49-F238E27FC236}">
                <a16:creationId xmlns:a16="http://schemas.microsoft.com/office/drawing/2014/main" id="{425D7A90-5F84-4A45-B204-6A3C96B394C4}"/>
              </a:ext>
            </a:extLst>
          </p:cNvPr>
          <p:cNvSpPr txBox="1"/>
          <p:nvPr userDrawn="1"/>
        </p:nvSpPr>
        <p:spPr>
          <a:xfrm>
            <a:off x="11604059" y="6541691"/>
            <a:ext cx="281628"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descr="文本&#10;&#10;中度可信度描述已自动生成">
            <a:extLst>
              <a:ext uri="{FF2B5EF4-FFF2-40B4-BE49-F238E27FC236}">
                <a16:creationId xmlns:a16="http://schemas.microsoft.com/office/drawing/2014/main" id="{32D43640-4FD9-80B8-6D0F-71B38A8550A4}"/>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484" t="21214" r="68447" b="19553"/>
          <a:stretch/>
        </p:blipFill>
        <p:spPr>
          <a:xfrm>
            <a:off x="10374175" y="154867"/>
            <a:ext cx="712858" cy="817873"/>
          </a:xfrm>
          <a:prstGeom prst="rect">
            <a:avLst/>
          </a:prstGeom>
        </p:spPr>
      </p:pic>
      <p:pic>
        <p:nvPicPr>
          <p:cNvPr id="2" name="图片 5">
            <a:extLst>
              <a:ext uri="{FF2B5EF4-FFF2-40B4-BE49-F238E27FC236}">
                <a16:creationId xmlns:a16="http://schemas.microsoft.com/office/drawing/2014/main" id="{A83E34E6-1F94-12C6-2061-BB0BBA0F8E99}"/>
              </a:ext>
            </a:extLst>
          </p:cNvPr>
          <p:cNvPicPr>
            <a:picLocks/>
          </p:cNvPicPr>
          <p:nvPr userDrawn="1"/>
        </p:nvPicPr>
        <p:blipFill>
          <a:blip r:embed="rId6" cstate="print">
            <a:extLst>
              <a:ext uri="{28A0092B-C50C-407E-A947-70E740481C1C}">
                <a14:useLocalDpi xmlns:a14="http://schemas.microsoft.com/office/drawing/2010/main" val="0"/>
              </a:ext>
            </a:extLst>
          </a:blip>
          <a:stretch>
            <a:fillRect/>
          </a:stretch>
        </p:blipFill>
        <p:spPr>
          <a:xfrm>
            <a:off x="11276087" y="295332"/>
            <a:ext cx="609600" cy="60960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74" r:id="rId2"/>
    <p:sldLayoutId id="214748367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rtl="0" eaLnBrk="0" fontAlgn="base" hangingPunct="0">
        <a:spcBef>
          <a:spcPct val="0"/>
        </a:spcBef>
        <a:spcAft>
          <a:spcPct val="0"/>
        </a:spcAft>
        <a:defRPr sz="2000" b="1">
          <a:solidFill>
            <a:srgbClr val="404040"/>
          </a:solidFill>
          <a:latin typeface="微软雅黑" pitchFamily="34" charset="-122"/>
          <a:ea typeface="微软雅黑"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charset="0"/>
          <a:ea typeface="宋体" charset="-122"/>
        </a:defRPr>
      </a:lvl6pPr>
      <a:lvl7pPr marL="914400" algn="r" rtl="0" fontAlgn="base">
        <a:spcBef>
          <a:spcPct val="0"/>
        </a:spcBef>
        <a:spcAft>
          <a:spcPct val="0"/>
        </a:spcAft>
        <a:defRPr sz="2400">
          <a:solidFill>
            <a:schemeClr val="tx2"/>
          </a:solidFill>
          <a:latin typeface="Arial" charset="0"/>
          <a:ea typeface="宋体" charset="-122"/>
        </a:defRPr>
      </a:lvl7pPr>
      <a:lvl8pPr marL="1371600" algn="r" rtl="0" fontAlgn="base">
        <a:spcBef>
          <a:spcPct val="0"/>
        </a:spcBef>
        <a:spcAft>
          <a:spcPct val="0"/>
        </a:spcAft>
        <a:defRPr sz="2400">
          <a:solidFill>
            <a:schemeClr val="tx2"/>
          </a:solidFill>
          <a:latin typeface="Arial" charset="0"/>
          <a:ea typeface="宋体" charset="-122"/>
        </a:defRPr>
      </a:lvl8pPr>
      <a:lvl9pPr marL="1828800" algn="r" rtl="0" fontAlgn="base">
        <a:spcBef>
          <a:spcPct val="0"/>
        </a:spcBef>
        <a:spcAft>
          <a:spcPct val="0"/>
        </a:spcAft>
        <a:defRPr sz="2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eg"/><Relationship Id="rId7"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1.jpeg"/><Relationship Id="rId7"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30.jpeg"/><Relationship Id="rId4" Type="http://schemas.openxmlformats.org/officeDocument/2006/relationships/image" Target="../media/image34.jpg"/><Relationship Id="rId9" Type="http://schemas.openxmlformats.org/officeDocument/2006/relationships/image" Target="../media/image39.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jp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descr="图片包含 空气, 桌子, 飞行, 乐高&#10;&#10;描述已自动生成">
            <a:extLst>
              <a:ext uri="{FF2B5EF4-FFF2-40B4-BE49-F238E27FC236}">
                <a16:creationId xmlns:a16="http://schemas.microsoft.com/office/drawing/2014/main" id="{69856FEC-E095-3132-F485-BEAC5BB29872}"/>
              </a:ext>
            </a:extLst>
          </p:cNvPr>
          <p:cNvPicPr>
            <a:picLocks noChangeAspect="1"/>
          </p:cNvPicPr>
          <p:nvPr/>
        </p:nvPicPr>
        <p:blipFill rotWithShape="1">
          <a:blip r:embed="rId3">
            <a:extLst>
              <a:ext uri="{28A0092B-C50C-407E-A947-70E740481C1C}">
                <a14:useLocalDpi xmlns:a14="http://schemas.microsoft.com/office/drawing/2010/main" val="0"/>
              </a:ext>
            </a:extLst>
          </a:blip>
          <a:srcRect l="-154" t="20689"/>
          <a:stretch/>
        </p:blipFill>
        <p:spPr>
          <a:xfrm>
            <a:off x="-1" y="-261258"/>
            <a:ext cx="12181113" cy="8689040"/>
          </a:xfrm>
          <a:prstGeom prst="rect">
            <a:avLst/>
          </a:prstGeom>
        </p:spPr>
      </p:pic>
      <p:sp>
        <p:nvSpPr>
          <p:cNvPr id="15" name="任意多边形 14"/>
          <p:cNvSpPr/>
          <p:nvPr/>
        </p:nvSpPr>
        <p:spPr>
          <a:xfrm>
            <a:off x="0" y="2661770"/>
            <a:ext cx="12181113"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157664"/>
            <a:ext cx="12181113" cy="384132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699308" y="5840216"/>
            <a:ext cx="4489241" cy="700576"/>
          </a:xfrm>
          <a:prstGeom prst="rect">
            <a:avLst/>
          </a:prstGeom>
          <a:noFill/>
        </p:spPr>
        <p:txBody>
          <a:bodyPr wrap="square" rtlCol="0">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团队成员：张芸睿 闫思静 陈辰 李奕好 蒲鹏名 蓝翊宁</a:t>
            </a:r>
            <a:endPar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时间：</a:t>
            </a: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2023</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月</a:t>
            </a: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19</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日</a:t>
            </a:r>
            <a:endPar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699308" y="5120413"/>
            <a:ext cx="8880123" cy="523220"/>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dirty="0">
                <a:sym typeface="微软雅黑" panose="020B0503020204020204" pitchFamily="34" charset="-122"/>
              </a:rPr>
              <a:t>基于</a:t>
            </a:r>
            <a:r>
              <a:rPr lang="en-US" altLang="zh-CN" dirty="0">
                <a:sym typeface="微软雅黑" panose="020B0503020204020204" pitchFamily="34" charset="-122"/>
              </a:rPr>
              <a:t>3</a:t>
            </a:r>
            <a:r>
              <a:rPr lang="en" altLang="zh-CN" dirty="0">
                <a:sym typeface="微软雅黑" panose="020B0503020204020204" pitchFamily="34" charset="-122"/>
              </a:rPr>
              <a:t>D</a:t>
            </a:r>
            <a:r>
              <a:rPr lang="zh-CN" altLang="en-US" dirty="0">
                <a:sym typeface="微软雅黑" panose="020B0503020204020204" pitchFamily="34" charset="-122"/>
              </a:rPr>
              <a:t>深度数字面容多模态模型的智能辅助手术系统</a:t>
            </a:r>
            <a:endParaRPr lang="en-US" altLang="zh-CN" dirty="0">
              <a:sym typeface="微软雅黑" panose="020B0503020204020204" pitchFamily="34" charset="-122"/>
            </a:endParaRPr>
          </a:p>
        </p:txBody>
      </p:sp>
      <p:pic>
        <p:nvPicPr>
          <p:cNvPr id="6" name="图片 5" descr="图片包含 游戏机, 体育&#10;&#10;描述已自动生成">
            <a:extLst>
              <a:ext uri="{FF2B5EF4-FFF2-40B4-BE49-F238E27FC236}">
                <a16:creationId xmlns:a16="http://schemas.microsoft.com/office/drawing/2014/main" id="{06E21F84-BCFF-0050-DCCA-C0824424B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3378" y="5140210"/>
            <a:ext cx="1207800" cy="1108800"/>
          </a:xfrm>
          <a:prstGeom prst="rect">
            <a:avLst/>
          </a:prstGeom>
        </p:spPr>
      </p:pic>
    </p:spTree>
    <p:extLst>
      <p:ext uri="{BB962C8B-B14F-4D97-AF65-F5344CB8AC3E}">
        <p14:creationId xmlns:p14="http://schemas.microsoft.com/office/powerpoint/2010/main" val="18550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5F5F5"/>
        </a:solidFill>
        <a:effectLst/>
      </p:bgPr>
    </p:bg>
    <p:spTree>
      <p:nvGrpSpPr>
        <p:cNvPr id="1" name=""/>
        <p:cNvGrpSpPr/>
        <p:nvPr/>
      </p:nvGrpSpPr>
      <p:grpSpPr>
        <a:xfrm>
          <a:off x="0" y="0"/>
          <a:ext cx="0" cy="0"/>
          <a:chOff x="0" y="0"/>
          <a:chExt cx="0" cy="0"/>
        </a:xfrm>
      </p:grpSpPr>
      <p:pic>
        <p:nvPicPr>
          <p:cNvPr id="8" name="图片 7" descr="图形用户界面, 图示&#10;&#10;描述已自动生成">
            <a:extLst>
              <a:ext uri="{FF2B5EF4-FFF2-40B4-BE49-F238E27FC236}">
                <a16:creationId xmlns:a16="http://schemas.microsoft.com/office/drawing/2014/main" id="{7580D18B-8EE7-7085-5C63-D6F7EAAE35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1946" y="1438493"/>
            <a:ext cx="8965031" cy="4757516"/>
          </a:xfrm>
          <a:prstGeom prst="rect">
            <a:avLst/>
          </a:prstGeom>
        </p:spPr>
      </p:pic>
      <p:sp>
        <p:nvSpPr>
          <p:cNvPr id="2" name="标题 1">
            <a:extLst>
              <a:ext uri="{FF2B5EF4-FFF2-40B4-BE49-F238E27FC236}">
                <a16:creationId xmlns:a16="http://schemas.microsoft.com/office/drawing/2014/main" id="{080DF2F3-6084-188D-6873-C039EBB116CE}"/>
              </a:ext>
            </a:extLst>
          </p:cNvPr>
          <p:cNvSpPr>
            <a:spLocks noGrp="1"/>
          </p:cNvSpPr>
          <p:nvPr>
            <p:ph type="title"/>
          </p:nvPr>
        </p:nvSpPr>
        <p:spPr/>
        <p:txBody>
          <a:bodyPr/>
          <a:lstStyle/>
          <a:p>
            <a:r>
              <a:rPr kumimoji="1" lang="zh-CN" altLang="en-US" dirty="0"/>
              <a:t>研究内容：智能整形注射机器人</a:t>
            </a:r>
          </a:p>
        </p:txBody>
      </p:sp>
      <p:pic>
        <p:nvPicPr>
          <p:cNvPr id="3" name="硅胶脸模实验_剪辑23秒.mp4">
            <a:hlinkClick r:id="" action="ppaction://media"/>
            <a:extLst>
              <a:ext uri="{FF2B5EF4-FFF2-40B4-BE49-F238E27FC236}">
                <a16:creationId xmlns:a16="http://schemas.microsoft.com/office/drawing/2014/main" id="{C4BB842B-EAB2-6543-E5E2-548F972A5E6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43719" y="4699322"/>
            <a:ext cx="1943259" cy="1093083"/>
          </a:xfrm>
          <a:prstGeom prst="rect">
            <a:avLst/>
          </a:prstGeom>
          <a:ln>
            <a:noFill/>
          </a:ln>
          <a:effectLst>
            <a:softEdge rad="112500"/>
          </a:effectLst>
        </p:spPr>
      </p:pic>
      <p:sp>
        <p:nvSpPr>
          <p:cNvPr id="6" name="文本框 5">
            <a:extLst>
              <a:ext uri="{FF2B5EF4-FFF2-40B4-BE49-F238E27FC236}">
                <a16:creationId xmlns:a16="http://schemas.microsoft.com/office/drawing/2014/main" id="{A7EC2E5D-1366-035E-A7E8-64DF297B8BBE}"/>
              </a:ext>
            </a:extLst>
          </p:cNvPr>
          <p:cNvSpPr txBox="1"/>
          <p:nvPr/>
        </p:nvSpPr>
        <p:spPr>
          <a:xfrm>
            <a:off x="1524000" y="2844801"/>
            <a:ext cx="419100" cy="1333499"/>
          </a:xfrm>
          <a:prstGeom prst="rect">
            <a:avLst/>
          </a:prstGeom>
          <a:noFill/>
        </p:spPr>
        <p:txBody>
          <a:bodyPr wrap="square" rtlCol="0">
            <a:noAutofit/>
          </a:bodyPr>
          <a:lstStyle/>
          <a:p>
            <a:pPr algn="l"/>
            <a:r>
              <a:rPr kumimoji="1" lang="zh-CN" altLang="en-US" b="1" dirty="0">
                <a:solidFill>
                  <a:srgbClr val="FF0000"/>
                </a:solidFill>
                <a:latin typeface="KaiTi" panose="02010609060101010101" pitchFamily="49" charset="-122"/>
                <a:ea typeface="KaiTi" panose="02010609060101010101" pitchFamily="49" charset="-122"/>
              </a:rPr>
              <a:t>创新点</a:t>
            </a:r>
          </a:p>
        </p:txBody>
      </p:sp>
      <p:sp>
        <p:nvSpPr>
          <p:cNvPr id="9" name="圆角矩形 8">
            <a:extLst>
              <a:ext uri="{FF2B5EF4-FFF2-40B4-BE49-F238E27FC236}">
                <a16:creationId xmlns:a16="http://schemas.microsoft.com/office/drawing/2014/main" id="{17A6ED1C-FE87-B563-B8FC-9466AFE54C73}"/>
              </a:ext>
            </a:extLst>
          </p:cNvPr>
          <p:cNvSpPr/>
          <p:nvPr/>
        </p:nvSpPr>
        <p:spPr bwMode="auto">
          <a:xfrm>
            <a:off x="2041046" y="2801327"/>
            <a:ext cx="936617" cy="588108"/>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zh-CN" altLang="en-US" sz="1800" dirty="0">
              <a:latin typeface="微软雅黑" pitchFamily="34" charset="-122"/>
              <a:ea typeface="微软雅黑" pitchFamily="34" charset="-122"/>
            </a:endParaRPr>
          </a:p>
        </p:txBody>
      </p:sp>
      <p:sp>
        <p:nvSpPr>
          <p:cNvPr id="10" name="圆角矩形 9">
            <a:extLst>
              <a:ext uri="{FF2B5EF4-FFF2-40B4-BE49-F238E27FC236}">
                <a16:creationId xmlns:a16="http://schemas.microsoft.com/office/drawing/2014/main" id="{D6B4FCEF-3F2F-7486-3F61-E2892EF5DC2D}"/>
              </a:ext>
            </a:extLst>
          </p:cNvPr>
          <p:cNvSpPr/>
          <p:nvPr/>
        </p:nvSpPr>
        <p:spPr bwMode="auto">
          <a:xfrm>
            <a:off x="2087938" y="3709865"/>
            <a:ext cx="936617" cy="588108"/>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zh-CN" altLang="en-US" sz="1800" dirty="0">
              <a:latin typeface="微软雅黑" pitchFamily="34" charset="-122"/>
              <a:ea typeface="微软雅黑" pitchFamily="34" charset="-122"/>
            </a:endParaRPr>
          </a:p>
        </p:txBody>
      </p:sp>
    </p:spTree>
    <p:extLst>
      <p:ext uri="{BB962C8B-B14F-4D97-AF65-F5344CB8AC3E}">
        <p14:creationId xmlns:p14="http://schemas.microsoft.com/office/powerpoint/2010/main" val="408215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9CEC7-A07C-DFAF-B153-6406C6A762C8}"/>
              </a:ext>
            </a:extLst>
          </p:cNvPr>
          <p:cNvSpPr>
            <a:spLocks noGrp="1"/>
          </p:cNvSpPr>
          <p:nvPr>
            <p:ph type="title"/>
          </p:nvPr>
        </p:nvSpPr>
        <p:spPr/>
        <p:txBody>
          <a:bodyPr/>
          <a:lstStyle/>
          <a:p>
            <a:r>
              <a:rPr kumimoji="1" lang="zh-CN" altLang="en-US" dirty="0"/>
              <a:t>主要创新点</a:t>
            </a:r>
          </a:p>
        </p:txBody>
      </p:sp>
      <p:sp>
        <p:nvSpPr>
          <p:cNvPr id="7" name="Freeform 167">
            <a:extLst>
              <a:ext uri="{FF2B5EF4-FFF2-40B4-BE49-F238E27FC236}">
                <a16:creationId xmlns:a16="http://schemas.microsoft.com/office/drawing/2014/main" id="{811DBA60-A34B-85BE-E327-7CAD1D9E0B7B}"/>
              </a:ext>
            </a:extLst>
          </p:cNvPr>
          <p:cNvSpPr>
            <a:spLocks noEditPoints="1"/>
          </p:cNvSpPr>
          <p:nvPr/>
        </p:nvSpPr>
        <p:spPr bwMode="auto">
          <a:xfrm>
            <a:off x="5476257" y="1846416"/>
            <a:ext cx="248780" cy="25077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167">
            <a:extLst>
              <a:ext uri="{FF2B5EF4-FFF2-40B4-BE49-F238E27FC236}">
                <a16:creationId xmlns:a16="http://schemas.microsoft.com/office/drawing/2014/main" id="{9965AD4C-B85C-8656-45A2-A5E4638A7D50}"/>
              </a:ext>
            </a:extLst>
          </p:cNvPr>
          <p:cNvSpPr>
            <a:spLocks noEditPoints="1"/>
          </p:cNvSpPr>
          <p:nvPr/>
        </p:nvSpPr>
        <p:spPr bwMode="auto">
          <a:xfrm>
            <a:off x="4898486" y="3562603"/>
            <a:ext cx="248780" cy="25077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TextBox 3">
            <a:extLst>
              <a:ext uri="{FF2B5EF4-FFF2-40B4-BE49-F238E27FC236}">
                <a16:creationId xmlns:a16="http://schemas.microsoft.com/office/drawing/2014/main" id="{22055C35-650F-31DC-7B1D-F19F0343E2A1}"/>
              </a:ext>
            </a:extLst>
          </p:cNvPr>
          <p:cNvSpPr txBox="1"/>
          <p:nvPr/>
        </p:nvSpPr>
        <p:spPr bwMode="auto">
          <a:xfrm>
            <a:off x="2495107" y="2234716"/>
            <a:ext cx="2804481" cy="890693"/>
          </a:xfrm>
          <a:prstGeom prst="rect">
            <a:avLst/>
          </a:prstGeom>
          <a:noFill/>
        </p:spPr>
        <p:txBody>
          <a:bodyPr wrap="square">
            <a:spAutoFit/>
          </a:bodyPr>
          <a:lstStyle/>
          <a:p>
            <a:pPr marL="171450" indent="-171450" algn="r" fontAlgn="auto">
              <a:lnSpc>
                <a:spcPct val="150000"/>
              </a:lnSpc>
              <a:spcBef>
                <a:spcPts val="0"/>
              </a:spcBef>
              <a:spcAft>
                <a:spcPts val="0"/>
              </a:spcAft>
              <a:buFont typeface="Arial" panose="020B0604020202020204" pitchFamily="34" charset="0"/>
              <a:buChar char="•"/>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面部先天缺陷、后天损伤等术前规划</a:t>
            </a:r>
            <a:endPar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gn="r" fontAlgn="auto">
              <a:lnSpc>
                <a:spcPct val="150000"/>
              </a:lnSpc>
              <a:spcBef>
                <a:spcPts val="0"/>
              </a:spcBef>
              <a:spcAft>
                <a:spcPts val="0"/>
              </a:spcAft>
              <a:buFont typeface="Arial" panose="020B0604020202020204" pitchFamily="34" charset="0"/>
              <a:buChar char="•"/>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面部遗传罕见病特征面容模型库</a:t>
            </a:r>
            <a:endPar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gn="r" fontAlgn="auto">
              <a:lnSpc>
                <a:spcPct val="150000"/>
              </a:lnSpc>
              <a:spcBef>
                <a:spcPts val="0"/>
              </a:spcBef>
              <a:spcAft>
                <a:spcPts val="0"/>
              </a:spcAft>
              <a:buFont typeface="Arial" panose="020B0604020202020204" pitchFamily="34" charset="0"/>
              <a:buChar char="•"/>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偏远地区患者远程问诊服务</a:t>
            </a:r>
          </a:p>
        </p:txBody>
      </p:sp>
      <p:sp>
        <p:nvSpPr>
          <p:cNvPr id="11" name="矩形 10">
            <a:extLst>
              <a:ext uri="{FF2B5EF4-FFF2-40B4-BE49-F238E27FC236}">
                <a16:creationId xmlns:a16="http://schemas.microsoft.com/office/drawing/2014/main" id="{5A793891-CCA0-4B8F-7BBF-4F23C6FFAB41}"/>
              </a:ext>
            </a:extLst>
          </p:cNvPr>
          <p:cNvSpPr/>
          <p:nvPr/>
        </p:nvSpPr>
        <p:spPr>
          <a:xfrm>
            <a:off x="2450089" y="1648637"/>
            <a:ext cx="2849498" cy="646331"/>
          </a:xfrm>
          <a:prstGeom prst="rect">
            <a:avLst/>
          </a:prstGeom>
        </p:spPr>
        <p:txBody>
          <a:bodyPr wrap="none" anchor="ctr">
            <a:spAutoFit/>
          </a:bodyPr>
          <a:lstStyle/>
          <a:p>
            <a:pPr algn="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b="1" kern="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800" b="1" kern="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建立用于手术规划的</a:t>
            </a:r>
            <a:endParaRPr lang="en-US" altLang="zh-CN" sz="1800" b="1" kern="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algn="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800" b="1" kern="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3</a:t>
            </a:r>
            <a:r>
              <a:rPr lang="en" altLang="zh-CN" sz="1800" b="1" kern="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D</a:t>
            </a:r>
            <a:r>
              <a:rPr lang="zh-CN" altLang="en-US" sz="1800" b="1" kern="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数字面容多模态模型</a:t>
            </a:r>
          </a:p>
        </p:txBody>
      </p:sp>
      <p:sp>
        <p:nvSpPr>
          <p:cNvPr id="12" name="TextBox 3">
            <a:extLst>
              <a:ext uri="{FF2B5EF4-FFF2-40B4-BE49-F238E27FC236}">
                <a16:creationId xmlns:a16="http://schemas.microsoft.com/office/drawing/2014/main" id="{B9959903-617D-5582-9349-92D687EB9B7C}"/>
              </a:ext>
            </a:extLst>
          </p:cNvPr>
          <p:cNvSpPr txBox="1"/>
          <p:nvPr/>
        </p:nvSpPr>
        <p:spPr bwMode="auto">
          <a:xfrm>
            <a:off x="2120900" y="3989003"/>
            <a:ext cx="2600916" cy="890693"/>
          </a:xfrm>
          <a:prstGeom prst="rect">
            <a:avLst/>
          </a:prstGeom>
          <a:noFill/>
        </p:spPr>
        <p:txBody>
          <a:bodyPr wrap="square">
            <a:spAutoFit/>
          </a:bodyPr>
          <a:lstStyle/>
          <a:p>
            <a:pPr marL="171450" indent="-171450" algn="r" fontAlgn="auto">
              <a:lnSpc>
                <a:spcPct val="150000"/>
              </a:lnSpc>
              <a:spcBef>
                <a:spcPts val="0"/>
              </a:spcBef>
              <a:spcAft>
                <a:spcPts val="0"/>
              </a:spcAft>
              <a:buFont typeface="Arial" panose="020B0604020202020204" pitchFamily="34" charset="0"/>
              <a:buChar char="•"/>
              <a:defRPr/>
            </a:pPr>
            <a:r>
              <a:rPr lang="en"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CT</a:t>
            </a:r>
            <a:r>
              <a:rPr lang="zh-CN" altLang="e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MRI</a:t>
            </a:r>
            <a:r>
              <a:rPr lang="zh-CN" altLang="e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深度相机、红外相</a:t>
            </a:r>
            <a:endPar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gn="r" fontAlgn="auto">
              <a:lnSpc>
                <a:spcPct val="150000"/>
              </a:lnSpc>
              <a:spcBef>
                <a:spcPts val="0"/>
              </a:spcBef>
              <a:spcAft>
                <a:spcPts val="0"/>
              </a:spcAft>
              <a:buFont typeface="Arial" panose="020B0604020202020204" pitchFamily="34" charset="0"/>
              <a:buChar char="•"/>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深度学习筛选高价值分割块</a:t>
            </a:r>
            <a:endPar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gn="r" fontAlgn="auto">
              <a:lnSpc>
                <a:spcPct val="150000"/>
              </a:lnSpc>
              <a:spcBef>
                <a:spcPts val="0"/>
              </a:spcBef>
              <a:spcAft>
                <a:spcPts val="0"/>
              </a:spcAft>
              <a:buFont typeface="Arial" panose="020B0604020202020204" pitchFamily="34" charset="0"/>
              <a:buChar char="•"/>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分割块融合</a:t>
            </a:r>
            <a:endPar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a:extLst>
              <a:ext uri="{FF2B5EF4-FFF2-40B4-BE49-F238E27FC236}">
                <a16:creationId xmlns:a16="http://schemas.microsoft.com/office/drawing/2014/main" id="{CE53FE5C-81F9-D94A-2D8B-5AF3E2A47639}"/>
              </a:ext>
            </a:extLst>
          </p:cNvPr>
          <p:cNvSpPr/>
          <p:nvPr/>
        </p:nvSpPr>
        <p:spPr>
          <a:xfrm>
            <a:off x="1536330" y="3427310"/>
            <a:ext cx="3185487" cy="561692"/>
          </a:xfrm>
          <a:prstGeom prst="rect">
            <a:avLst/>
          </a:prstGeom>
        </p:spPr>
        <p:txBody>
          <a:bodyPr wrap="none" anchor="ctr">
            <a:spAutoFit/>
          </a:bodyPr>
          <a:lstStyle/>
          <a:p>
            <a:pPr algn="r">
              <a:lnSpc>
                <a:spcPts val="15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800" b="1" kern="0" dirty="0">
                <a:solidFill>
                  <a:schemeClr val="accent1">
                    <a:alpha val="50000"/>
                  </a:schemeClr>
                </a:solidFill>
                <a:latin typeface="微软雅黑" panose="020B0503020204020204" pitchFamily="34" charset="-122"/>
                <a:ea typeface="微软雅黑" panose="020B0503020204020204" pitchFamily="34" charset="-122"/>
                <a:sym typeface="微软雅黑" panose="020B0503020204020204" pitchFamily="34" charset="-122"/>
              </a:rPr>
              <a:t>根据多传感器信息</a:t>
            </a:r>
            <a:endParaRPr lang="en-US" altLang="zh-CN" sz="1800" b="1" kern="0" dirty="0">
              <a:solidFill>
                <a:schemeClr val="accent1">
                  <a:alpha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800" b="1" kern="0" dirty="0">
                <a:solidFill>
                  <a:schemeClr val="accent1">
                    <a:alpha val="50000"/>
                  </a:schemeClr>
                </a:solidFill>
                <a:latin typeface="微软雅黑" panose="020B0503020204020204" pitchFamily="34" charset="-122"/>
                <a:ea typeface="微软雅黑" panose="020B0503020204020204" pitchFamily="34" charset="-122"/>
                <a:sym typeface="微软雅黑" panose="020B0503020204020204" pitchFamily="34" charset="-122"/>
              </a:rPr>
              <a:t>先分割再融合的图像获取形式</a:t>
            </a:r>
          </a:p>
        </p:txBody>
      </p:sp>
      <p:sp>
        <p:nvSpPr>
          <p:cNvPr id="14" name="TextBox 3">
            <a:extLst>
              <a:ext uri="{FF2B5EF4-FFF2-40B4-BE49-F238E27FC236}">
                <a16:creationId xmlns:a16="http://schemas.microsoft.com/office/drawing/2014/main" id="{426D5DDF-F6E5-A96A-E0A5-CB49BA6F2C61}"/>
              </a:ext>
            </a:extLst>
          </p:cNvPr>
          <p:cNvSpPr txBox="1"/>
          <p:nvPr/>
        </p:nvSpPr>
        <p:spPr bwMode="auto">
          <a:xfrm>
            <a:off x="7327343" y="2212198"/>
            <a:ext cx="2723823" cy="890693"/>
          </a:xfrm>
          <a:prstGeom prst="rect">
            <a:avLst/>
          </a:prstGeom>
          <a:noFill/>
        </p:spPr>
        <p:txBody>
          <a:bodyPr wrap="square">
            <a:spAutoFit/>
          </a:bodyPr>
          <a:lstStyle/>
          <a:p>
            <a:pPr marL="171450" indent="-171450" algn="just" fontAlgn="auto">
              <a:lnSpc>
                <a:spcPct val="150000"/>
              </a:lnSpc>
              <a:spcBef>
                <a:spcPts val="0"/>
              </a:spcBef>
              <a:spcAft>
                <a:spcPts val="0"/>
              </a:spcAft>
              <a:buFont typeface="Arial" panose="020B0604020202020204" pitchFamily="34" charset="0"/>
              <a:buChar char="•"/>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减少人工重复性动作</a:t>
            </a:r>
            <a:endPar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gn="just" fontAlgn="auto">
              <a:lnSpc>
                <a:spcPct val="150000"/>
              </a:lnSpc>
              <a:spcBef>
                <a:spcPts val="0"/>
              </a:spcBef>
              <a:spcAft>
                <a:spcPts val="0"/>
              </a:spcAft>
              <a:buFont typeface="Arial" panose="020B0604020202020204" pitchFamily="34" charset="0"/>
              <a:buChar char="•"/>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提高手术治疗效率和精细程度</a:t>
            </a:r>
            <a:endPar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gn="just" fontAlgn="auto">
              <a:lnSpc>
                <a:spcPct val="150000"/>
              </a:lnSpc>
              <a:spcBef>
                <a:spcPts val="0"/>
              </a:spcBef>
              <a:spcAft>
                <a:spcPts val="0"/>
              </a:spcAft>
              <a:buFont typeface="Arial" panose="020B0604020202020204" pitchFamily="34" charset="0"/>
              <a:buChar char="•"/>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制定个性化治疗方案</a:t>
            </a:r>
          </a:p>
        </p:txBody>
      </p:sp>
      <p:sp>
        <p:nvSpPr>
          <p:cNvPr id="15" name="矩形 14">
            <a:extLst>
              <a:ext uri="{FF2B5EF4-FFF2-40B4-BE49-F238E27FC236}">
                <a16:creationId xmlns:a16="http://schemas.microsoft.com/office/drawing/2014/main" id="{BA719DAE-F013-19C9-5015-17072783FC09}"/>
              </a:ext>
            </a:extLst>
          </p:cNvPr>
          <p:cNvSpPr/>
          <p:nvPr/>
        </p:nvSpPr>
        <p:spPr>
          <a:xfrm>
            <a:off x="7327344" y="1709227"/>
            <a:ext cx="2723823" cy="561692"/>
          </a:xfrm>
          <a:prstGeom prst="rect">
            <a:avLst/>
          </a:prstGeom>
        </p:spPr>
        <p:txBody>
          <a:bodyPr wrap="none" anchor="ctr">
            <a:spAutoFit/>
          </a:bodyPr>
          <a:lstStyle/>
          <a:p>
            <a:pPr>
              <a:lnSpc>
                <a:spcPts val="15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800" b="1" kern="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首次将手术机器人应用于</a:t>
            </a:r>
            <a:endParaRPr lang="en-US" altLang="zh-CN" sz="1800" b="1" kern="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800" b="1" kern="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临床面部注射类整形治疗</a:t>
            </a:r>
          </a:p>
        </p:txBody>
      </p:sp>
      <p:sp>
        <p:nvSpPr>
          <p:cNvPr id="16" name="TextBox 3">
            <a:extLst>
              <a:ext uri="{FF2B5EF4-FFF2-40B4-BE49-F238E27FC236}">
                <a16:creationId xmlns:a16="http://schemas.microsoft.com/office/drawing/2014/main" id="{FB0F0C08-C7B4-2933-B340-9329F110EF56}"/>
              </a:ext>
            </a:extLst>
          </p:cNvPr>
          <p:cNvSpPr txBox="1"/>
          <p:nvPr/>
        </p:nvSpPr>
        <p:spPr bwMode="auto">
          <a:xfrm>
            <a:off x="8163865" y="3972684"/>
            <a:ext cx="2114550" cy="890693"/>
          </a:xfrm>
          <a:prstGeom prst="rect">
            <a:avLst/>
          </a:prstGeom>
          <a:noFill/>
        </p:spPr>
        <p:txBody>
          <a:bodyPr wrap="square">
            <a:spAutoFit/>
          </a:bodyPr>
          <a:lstStyle/>
          <a:p>
            <a:pPr marL="171450" indent="-171450" algn="just" fontAlgn="auto">
              <a:lnSpc>
                <a:spcPct val="150000"/>
              </a:lnSpc>
              <a:spcBef>
                <a:spcPts val="0"/>
              </a:spcBef>
              <a:spcAft>
                <a:spcPts val="0"/>
              </a:spcAft>
              <a:buFont typeface="Arial" panose="020B0604020202020204" pitchFamily="34" charset="0"/>
              <a:buChar char="•"/>
              <a:defRPr/>
            </a:pPr>
            <a:r>
              <a:rPr lang="en" altLang="zh-CN" sz="1200" kern="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RobotDK</a:t>
            </a: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平台</a:t>
            </a:r>
            <a:r>
              <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ROS</a:t>
            </a: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系统</a:t>
            </a:r>
            <a:r>
              <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 altLang="zh-CN" sz="1200" kern="0" dirty="0" err="1">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Matlab</a:t>
            </a: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工具箱</a:t>
            </a:r>
            <a:endPar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gn="just" fontAlgn="auto">
              <a:lnSpc>
                <a:spcPct val="150000"/>
              </a:lnSpc>
              <a:spcBef>
                <a:spcPts val="0"/>
              </a:spcBef>
              <a:spcAft>
                <a:spcPts val="0"/>
              </a:spcAft>
              <a:buFont typeface="Arial" panose="020B0604020202020204" pitchFamily="34" charset="0"/>
              <a:buChar char="•"/>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力</a:t>
            </a:r>
            <a:r>
              <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视觉</a:t>
            </a:r>
            <a:r>
              <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位移反馈控制</a:t>
            </a:r>
          </a:p>
        </p:txBody>
      </p:sp>
      <p:sp>
        <p:nvSpPr>
          <p:cNvPr id="17" name="矩形 16">
            <a:extLst>
              <a:ext uri="{FF2B5EF4-FFF2-40B4-BE49-F238E27FC236}">
                <a16:creationId xmlns:a16="http://schemas.microsoft.com/office/drawing/2014/main" id="{7B0FA571-E406-B7E9-A718-36CA7BDAA677}"/>
              </a:ext>
            </a:extLst>
          </p:cNvPr>
          <p:cNvSpPr/>
          <p:nvPr/>
        </p:nvSpPr>
        <p:spPr>
          <a:xfrm>
            <a:off x="8163865" y="3384991"/>
            <a:ext cx="2492990" cy="646331"/>
          </a:xfrm>
          <a:prstGeom prst="rect">
            <a:avLst/>
          </a:prstGeom>
        </p:spPr>
        <p:txBody>
          <a:bodyPr wrap="none" anchor="ctr">
            <a:spAutoFit/>
          </a:bodyPr>
          <a:lstStyle/>
          <a:p>
            <a:pPr algn="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800" b="1" kern="0" dirty="0">
                <a:solidFill>
                  <a:schemeClr val="accent1">
                    <a:alpha val="50000"/>
                  </a:schemeClr>
                </a:solidFill>
                <a:latin typeface="微软雅黑" panose="020B0503020204020204" pitchFamily="34" charset="-122"/>
                <a:ea typeface="微软雅黑" panose="020B0503020204020204" pitchFamily="34" charset="-122"/>
                <a:sym typeface="微软雅黑" panose="020B0503020204020204" pitchFamily="34" charset="-122"/>
              </a:rPr>
              <a:t>面部三维空间导航控制</a:t>
            </a:r>
            <a:endParaRPr lang="en-US" altLang="zh-CN" sz="1800" b="1" kern="0" dirty="0">
              <a:solidFill>
                <a:schemeClr val="accent1">
                  <a:alpha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800" b="1" kern="0" dirty="0">
                <a:solidFill>
                  <a:schemeClr val="accent1">
                    <a:alpha val="50000"/>
                  </a:schemeClr>
                </a:solidFill>
                <a:latin typeface="微软雅黑" panose="020B0503020204020204" pitchFamily="34" charset="-122"/>
                <a:ea typeface="微软雅黑" panose="020B0503020204020204" pitchFamily="34" charset="-122"/>
                <a:sym typeface="微软雅黑" panose="020B0503020204020204" pitchFamily="34" charset="-122"/>
              </a:rPr>
              <a:t>与路径规划算法的开发</a:t>
            </a:r>
          </a:p>
        </p:txBody>
      </p:sp>
      <p:sp>
        <p:nvSpPr>
          <p:cNvPr id="19" name="TextBox 3">
            <a:extLst>
              <a:ext uri="{FF2B5EF4-FFF2-40B4-BE49-F238E27FC236}">
                <a16:creationId xmlns:a16="http://schemas.microsoft.com/office/drawing/2014/main" id="{C863BAE1-9F11-9D0A-622C-D7307230E27C}"/>
              </a:ext>
            </a:extLst>
          </p:cNvPr>
          <p:cNvSpPr txBox="1"/>
          <p:nvPr/>
        </p:nvSpPr>
        <p:spPr bwMode="auto">
          <a:xfrm>
            <a:off x="5600647" y="5334559"/>
            <a:ext cx="2114550" cy="890693"/>
          </a:xfrm>
          <a:prstGeom prst="rect">
            <a:avLst/>
          </a:prstGeom>
          <a:noFill/>
        </p:spPr>
        <p:txBody>
          <a:bodyPr wrap="square">
            <a:spAutoFit/>
          </a:bodyPr>
          <a:lstStyle/>
          <a:p>
            <a:pPr marL="171450" indent="-171450" fontAlgn="auto">
              <a:lnSpc>
                <a:spcPct val="150000"/>
              </a:lnSpc>
              <a:spcBef>
                <a:spcPts val="0"/>
              </a:spcBef>
              <a:spcAft>
                <a:spcPts val="0"/>
              </a:spcAft>
              <a:buFont typeface="Arial" panose="020B0604020202020204" pitchFamily="34" charset="0"/>
              <a:buChar char="•"/>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参考</a:t>
            </a:r>
            <a:r>
              <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SLAM</a:t>
            </a: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算法，以超声剖面图为输入</a:t>
            </a:r>
            <a:endParaRPr lang="en-US" altLang="zh-CN"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fontAlgn="auto">
              <a:lnSpc>
                <a:spcPct val="150000"/>
              </a:lnSpc>
              <a:spcBef>
                <a:spcPts val="0"/>
              </a:spcBef>
              <a:spcAft>
                <a:spcPts val="0"/>
              </a:spcAft>
              <a:buFont typeface="Arial" panose="020B0604020202020204" pitchFamily="34" charset="0"/>
              <a:buChar char="•"/>
              <a:defRPr/>
            </a:pPr>
            <a:r>
              <a:rPr lang="zh-CN" altLang="en-US" sz="1200" kern="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构建肌肉“地图”</a:t>
            </a:r>
          </a:p>
        </p:txBody>
      </p:sp>
      <p:sp>
        <p:nvSpPr>
          <p:cNvPr id="20" name="矩形 19">
            <a:extLst>
              <a:ext uri="{FF2B5EF4-FFF2-40B4-BE49-F238E27FC236}">
                <a16:creationId xmlns:a16="http://schemas.microsoft.com/office/drawing/2014/main" id="{A46D667B-C606-55C3-EBE3-7780DF459470}"/>
              </a:ext>
            </a:extLst>
          </p:cNvPr>
          <p:cNvSpPr/>
          <p:nvPr/>
        </p:nvSpPr>
        <p:spPr>
          <a:xfrm>
            <a:off x="5600647" y="4712466"/>
            <a:ext cx="2262158" cy="646331"/>
          </a:xfrm>
          <a:prstGeom prst="rect">
            <a:avLst/>
          </a:prstGeom>
        </p:spPr>
        <p:txBody>
          <a:bodyPr wrap="none" anchor="ctr">
            <a:spAutoFit/>
          </a:bodyPr>
          <a:lstStyle/>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800" b="1" kern="0" dirty="0">
                <a:solidFill>
                  <a:schemeClr val="accent1">
                    <a:alpha val="50000"/>
                  </a:schemeClr>
                </a:solidFill>
                <a:latin typeface="微软雅黑" panose="020B0503020204020204" pitchFamily="34" charset="-122"/>
                <a:ea typeface="微软雅黑" panose="020B0503020204020204" pitchFamily="34" charset="-122"/>
                <a:sym typeface="微软雅黑" panose="020B0503020204020204" pitchFamily="34" charset="-122"/>
              </a:rPr>
              <a:t>探头定位和</a:t>
            </a:r>
            <a:endParaRPr lang="en-US" altLang="zh-CN" sz="1800" b="1" kern="0" dirty="0">
              <a:solidFill>
                <a:schemeClr val="accent1">
                  <a:alpha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800" b="1" kern="0" dirty="0">
                <a:solidFill>
                  <a:schemeClr val="accent1">
                    <a:alpha val="50000"/>
                  </a:schemeClr>
                </a:solidFill>
                <a:latin typeface="微软雅黑" panose="020B0503020204020204" pitchFamily="34" charset="-122"/>
                <a:ea typeface="微软雅黑" panose="020B0503020204020204" pitchFamily="34" charset="-122"/>
                <a:sym typeface="微软雅黑" panose="020B0503020204020204" pitchFamily="34" charset="-122"/>
              </a:rPr>
              <a:t>位姿匹配算法的开发</a:t>
            </a:r>
          </a:p>
        </p:txBody>
      </p:sp>
      <p:sp>
        <p:nvSpPr>
          <p:cNvPr id="21" name="Freeform 167">
            <a:extLst>
              <a:ext uri="{FF2B5EF4-FFF2-40B4-BE49-F238E27FC236}">
                <a16:creationId xmlns:a16="http://schemas.microsoft.com/office/drawing/2014/main" id="{55EAF367-FF85-320B-B5E8-B206D00EE188}"/>
              </a:ext>
            </a:extLst>
          </p:cNvPr>
          <p:cNvSpPr>
            <a:spLocks noEditPoints="1"/>
          </p:cNvSpPr>
          <p:nvPr/>
        </p:nvSpPr>
        <p:spPr bwMode="auto">
          <a:xfrm>
            <a:off x="6901893" y="1835651"/>
            <a:ext cx="248780" cy="25077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67">
            <a:extLst>
              <a:ext uri="{FF2B5EF4-FFF2-40B4-BE49-F238E27FC236}">
                <a16:creationId xmlns:a16="http://schemas.microsoft.com/office/drawing/2014/main" id="{3723863F-B248-4520-011B-C103F497EA4A}"/>
              </a:ext>
            </a:extLst>
          </p:cNvPr>
          <p:cNvSpPr>
            <a:spLocks noEditPoints="1"/>
          </p:cNvSpPr>
          <p:nvPr/>
        </p:nvSpPr>
        <p:spPr bwMode="auto">
          <a:xfrm>
            <a:off x="7738415" y="3562603"/>
            <a:ext cx="248780" cy="25077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167">
            <a:extLst>
              <a:ext uri="{FF2B5EF4-FFF2-40B4-BE49-F238E27FC236}">
                <a16:creationId xmlns:a16="http://schemas.microsoft.com/office/drawing/2014/main" id="{7020E6BE-6DEA-5BD7-5EAE-41BAC43F23E8}"/>
              </a:ext>
            </a:extLst>
          </p:cNvPr>
          <p:cNvSpPr>
            <a:spLocks noEditPoints="1"/>
          </p:cNvSpPr>
          <p:nvPr/>
        </p:nvSpPr>
        <p:spPr bwMode="auto">
          <a:xfrm>
            <a:off x="5299587" y="4910245"/>
            <a:ext cx="248780" cy="25077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椭圆 2">
            <a:extLst>
              <a:ext uri="{FF2B5EF4-FFF2-40B4-BE49-F238E27FC236}">
                <a16:creationId xmlns:a16="http://schemas.microsoft.com/office/drawing/2014/main" id="{8360EF5A-EAA0-7F97-12CB-C731C16B3965}"/>
              </a:ext>
            </a:extLst>
          </p:cNvPr>
          <p:cNvSpPr/>
          <p:nvPr/>
        </p:nvSpPr>
        <p:spPr>
          <a:xfrm rot="21202886">
            <a:off x="5620843" y="2995365"/>
            <a:ext cx="1385247" cy="1385247"/>
          </a:xfrm>
          <a:prstGeom prst="ellipse">
            <a:avLst/>
          </a:prstGeom>
          <a:blipFill>
            <a:blip r:embed="rId2"/>
            <a:stretch>
              <a:fillRect/>
            </a:stretch>
          </a:blipFill>
          <a:ln w="9525">
            <a:noFill/>
            <a:miter lim="800000"/>
            <a:headEnd/>
            <a:tailEnd/>
          </a:ln>
          <a:effectLst>
            <a:outerShdw blurRad="63500" sx="102000" sy="102000" algn="ctr" rotWithShape="0">
              <a:prstClr val="black">
                <a:alpha val="20000"/>
              </a:prstClr>
            </a:outerShdw>
          </a:effectLst>
        </p:spPr>
        <p:txBody>
          <a:bodyPr/>
          <a:lstStyle/>
          <a:p>
            <a:pPr algn="ctr"/>
            <a:endParaRPr lang="zh-CN" alt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8263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99E36-B83A-79C3-C123-620FA9FD52D4}"/>
              </a:ext>
            </a:extLst>
          </p:cNvPr>
          <p:cNvSpPr>
            <a:spLocks noGrp="1"/>
          </p:cNvSpPr>
          <p:nvPr>
            <p:ph type="title"/>
          </p:nvPr>
        </p:nvSpPr>
        <p:spPr/>
        <p:txBody>
          <a:bodyPr/>
          <a:lstStyle/>
          <a:p>
            <a:r>
              <a:rPr kumimoji="1" lang="zh-CN" altLang="en-US" dirty="0"/>
              <a:t>研究成果</a:t>
            </a:r>
          </a:p>
        </p:txBody>
      </p:sp>
      <p:sp>
        <p:nvSpPr>
          <p:cNvPr id="10" name="文本框 9">
            <a:extLst>
              <a:ext uri="{FF2B5EF4-FFF2-40B4-BE49-F238E27FC236}">
                <a16:creationId xmlns:a16="http://schemas.microsoft.com/office/drawing/2014/main" id="{7EBE8F9E-4341-790F-3D33-372FCE5FD035}"/>
              </a:ext>
            </a:extLst>
          </p:cNvPr>
          <p:cNvSpPr txBox="1"/>
          <p:nvPr/>
        </p:nvSpPr>
        <p:spPr>
          <a:xfrm>
            <a:off x="2041748" y="5105400"/>
            <a:ext cx="7416800"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本作品于</a:t>
            </a:r>
            <a:r>
              <a:rPr lang="en-US" altLang="zh-CN"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2022</a:t>
            </a:r>
            <a:r>
              <a:rPr lang="zh-CN" altLang="en-US"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月入选</a:t>
            </a:r>
            <a:r>
              <a:rPr lang="en-US" altLang="zh-CN"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XX</a:t>
            </a:r>
            <a:r>
              <a:rPr lang="zh-CN" altLang="en-US"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大学</a:t>
            </a:r>
            <a:r>
              <a:rPr lang="zh-CN" altLang="en-US" sz="1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“追光计划”</a:t>
            </a:r>
            <a:r>
              <a:rPr lang="zh-CN" altLang="en-US"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一期自主科研专项</a:t>
            </a:r>
            <a:endParaRPr lang="en-US" altLang="zh-CN"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buFont typeface="Arial" panose="020B0604020202020204" pitchFamily="34" charset="0"/>
              <a:buChar char="•"/>
            </a:pPr>
            <a:r>
              <a:rPr lang="zh-CN" altLang="en-US"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正在申请四项相关专利（第一发明人）</a:t>
            </a:r>
            <a:endParaRPr lang="en-US" altLang="zh-CN"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buFont typeface="Arial" panose="020B0604020202020204" pitchFamily="34" charset="0"/>
              <a:buChar char="•"/>
            </a:pPr>
            <a:r>
              <a:rPr kumimoji="1" lang="zh-CN" altLang="en-US"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获得教育部科技查新工作站出具的</a:t>
            </a:r>
            <a:r>
              <a:rPr kumimoji="1" lang="en-US" altLang="zh-CN"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kumimoji="1" lang="zh-CN" altLang="en-US"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科技查新报告</a:t>
            </a:r>
            <a:r>
              <a:rPr kumimoji="1" lang="en-US" altLang="zh-CN" sz="1800" b="1" kern="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21" name="文本框 20">
            <a:extLst>
              <a:ext uri="{FF2B5EF4-FFF2-40B4-BE49-F238E27FC236}">
                <a16:creationId xmlns:a16="http://schemas.microsoft.com/office/drawing/2014/main" id="{4404D60E-253C-6A53-A3CC-3A4A5C5FBFD7}"/>
              </a:ext>
            </a:extLst>
          </p:cNvPr>
          <p:cNvSpPr txBox="1"/>
          <p:nvPr/>
        </p:nvSpPr>
        <p:spPr>
          <a:xfrm>
            <a:off x="1676049" y="4495800"/>
            <a:ext cx="1612900" cy="304800"/>
          </a:xfrm>
          <a:prstGeom prst="rect">
            <a:avLst/>
          </a:prstGeom>
          <a:noFill/>
        </p:spPr>
        <p:txBody>
          <a:bodyPr wrap="none" rtlCol="0">
            <a:noAutofit/>
          </a:bodyPr>
          <a:lstStyle/>
          <a:p>
            <a:pPr algn="l"/>
            <a:r>
              <a:rPr kumimoji="1" lang="zh-CN" altLang="en-US" sz="1600" dirty="0">
                <a:latin typeface="FangSong" panose="02010609060101010101" pitchFamily="49" charset="-122"/>
                <a:ea typeface="FangSong" panose="02010609060101010101" pitchFamily="49" charset="-122"/>
              </a:rPr>
              <a:t>获四封医学、机械领域专家推荐信</a:t>
            </a:r>
          </a:p>
        </p:txBody>
      </p:sp>
      <p:sp>
        <p:nvSpPr>
          <p:cNvPr id="37" name="文本框 36">
            <a:extLst>
              <a:ext uri="{FF2B5EF4-FFF2-40B4-BE49-F238E27FC236}">
                <a16:creationId xmlns:a16="http://schemas.microsoft.com/office/drawing/2014/main" id="{55E01C0D-3358-7800-757C-C9B33194F39F}"/>
              </a:ext>
            </a:extLst>
          </p:cNvPr>
          <p:cNvSpPr txBox="1"/>
          <p:nvPr/>
        </p:nvSpPr>
        <p:spPr>
          <a:xfrm>
            <a:off x="5073650" y="4483100"/>
            <a:ext cx="1612900" cy="304800"/>
          </a:xfrm>
          <a:prstGeom prst="rect">
            <a:avLst/>
          </a:prstGeom>
          <a:noFill/>
        </p:spPr>
        <p:txBody>
          <a:bodyPr wrap="none" rtlCol="0">
            <a:noAutofit/>
          </a:bodyPr>
          <a:lstStyle/>
          <a:p>
            <a:pPr algn="l"/>
            <a:r>
              <a:rPr kumimoji="1" lang="zh-CN" altLang="en-US" sz="1600" dirty="0">
                <a:latin typeface="FangSong" panose="02010609060101010101" pitchFamily="49" charset="-122"/>
                <a:ea typeface="FangSong" panose="02010609060101010101" pitchFamily="49" charset="-122"/>
              </a:rPr>
              <a:t>教育部科技查新报告</a:t>
            </a:r>
          </a:p>
        </p:txBody>
      </p:sp>
      <p:pic>
        <p:nvPicPr>
          <p:cNvPr id="39" name="图片 38" descr="一群人站在台上&#10;&#10;描述已自动生成">
            <a:extLst>
              <a:ext uri="{FF2B5EF4-FFF2-40B4-BE49-F238E27FC236}">
                <a16:creationId xmlns:a16="http://schemas.microsoft.com/office/drawing/2014/main" id="{85CB9F78-140B-BE4F-8F12-B35D06547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696" y="2157312"/>
            <a:ext cx="3061126" cy="2038350"/>
          </a:xfrm>
          <a:prstGeom prst="rect">
            <a:avLst/>
          </a:prstGeom>
        </p:spPr>
      </p:pic>
      <p:sp>
        <p:nvSpPr>
          <p:cNvPr id="40" name="文本框 39">
            <a:extLst>
              <a:ext uri="{FF2B5EF4-FFF2-40B4-BE49-F238E27FC236}">
                <a16:creationId xmlns:a16="http://schemas.microsoft.com/office/drawing/2014/main" id="{24C2E0F0-359E-B542-FCBF-DD3CDBA6B795}"/>
              </a:ext>
            </a:extLst>
          </p:cNvPr>
          <p:cNvSpPr txBox="1"/>
          <p:nvPr/>
        </p:nvSpPr>
        <p:spPr>
          <a:xfrm>
            <a:off x="8128003" y="4400483"/>
            <a:ext cx="2016691" cy="500096"/>
          </a:xfrm>
          <a:prstGeom prst="rect">
            <a:avLst/>
          </a:prstGeom>
          <a:noFill/>
        </p:spPr>
        <p:txBody>
          <a:bodyPr wrap="none" rtlCol="0">
            <a:noAutofit/>
          </a:bodyPr>
          <a:lstStyle/>
          <a:p>
            <a:pPr algn="ctr"/>
            <a:r>
              <a:rPr kumimoji="1" lang="en-US" altLang="zh-CN" sz="1600" dirty="0">
                <a:latin typeface="FangSong" panose="02010609060101010101" pitchFamily="49" charset="-122"/>
                <a:ea typeface="FangSong" panose="02010609060101010101" pitchFamily="49" charset="-122"/>
              </a:rPr>
              <a:t>XX</a:t>
            </a:r>
            <a:r>
              <a:rPr kumimoji="1" lang="zh-CN" altLang="en-US" sz="1600" dirty="0">
                <a:latin typeface="FangSong" panose="02010609060101010101" pitchFamily="49" charset="-122"/>
                <a:ea typeface="FangSong" panose="02010609060101010101" pitchFamily="49" charset="-122"/>
              </a:rPr>
              <a:t>大学“追光计划”</a:t>
            </a:r>
            <a:endParaRPr kumimoji="1" lang="en-US" altLang="zh-CN" sz="1600" dirty="0">
              <a:latin typeface="FangSong" panose="02010609060101010101" pitchFamily="49" charset="-122"/>
              <a:ea typeface="FangSong" panose="02010609060101010101" pitchFamily="49" charset="-122"/>
            </a:endParaRPr>
          </a:p>
          <a:p>
            <a:pPr algn="ctr"/>
            <a:r>
              <a:rPr kumimoji="1" lang="zh-CN" altLang="en-US" sz="1600" dirty="0">
                <a:latin typeface="FangSong" panose="02010609060101010101" pitchFamily="49" charset="-122"/>
                <a:ea typeface="FangSong" panose="02010609060101010101" pitchFamily="49" charset="-122"/>
              </a:rPr>
              <a:t>项目发布仪式</a:t>
            </a:r>
          </a:p>
        </p:txBody>
      </p:sp>
      <p:pic>
        <p:nvPicPr>
          <p:cNvPr id="4" name="图片 3" descr="图形用户界面, 文本&#10;&#10;中度可信度描述已自动生成">
            <a:extLst>
              <a:ext uri="{FF2B5EF4-FFF2-40B4-BE49-F238E27FC236}">
                <a16:creationId xmlns:a16="http://schemas.microsoft.com/office/drawing/2014/main" id="{474784CF-9359-150D-1B67-7F9E4C33A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3651" y="1684177"/>
            <a:ext cx="1958697" cy="27163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矩形 4">
            <a:extLst>
              <a:ext uri="{FF2B5EF4-FFF2-40B4-BE49-F238E27FC236}">
                <a16:creationId xmlns:a16="http://schemas.microsoft.com/office/drawing/2014/main" id="{45BC6CC8-C7F9-DDB3-1E66-72F218F3351C}"/>
              </a:ext>
            </a:extLst>
          </p:cNvPr>
          <p:cNvSpPr/>
          <p:nvPr/>
        </p:nvSpPr>
        <p:spPr bwMode="auto">
          <a:xfrm>
            <a:off x="5880100" y="2992404"/>
            <a:ext cx="349173" cy="580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zh-CN" altLang="en-US" sz="1800" dirty="0">
              <a:latin typeface="微软雅黑" pitchFamily="34" charset="-122"/>
              <a:ea typeface="微软雅黑" pitchFamily="34" charset="-122"/>
            </a:endParaRPr>
          </a:p>
        </p:txBody>
      </p:sp>
      <p:pic>
        <p:nvPicPr>
          <p:cNvPr id="12" name="图片 11" descr="文本, 信件&#10;&#10;描述已自动生成">
            <a:extLst>
              <a:ext uri="{FF2B5EF4-FFF2-40B4-BE49-F238E27FC236}">
                <a16:creationId xmlns:a16="http://schemas.microsoft.com/office/drawing/2014/main" id="{578F7C32-8FA9-18F3-1884-B1F4E9CA3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1699" y="1906321"/>
            <a:ext cx="1456536" cy="201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descr="文本, 信件&#10;&#10;描述已自动生成">
            <a:extLst>
              <a:ext uri="{FF2B5EF4-FFF2-40B4-BE49-F238E27FC236}">
                <a16:creationId xmlns:a16="http://schemas.microsoft.com/office/drawing/2014/main" id="{A60AC8BB-EF54-6F49-40CC-86A654EB04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4522" y="2028065"/>
            <a:ext cx="1434201" cy="201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descr="文本, 信件&#10;&#10;描述已自动生成">
            <a:extLst>
              <a:ext uri="{FF2B5EF4-FFF2-40B4-BE49-F238E27FC236}">
                <a16:creationId xmlns:a16="http://schemas.microsoft.com/office/drawing/2014/main" id="{9A10AEE0-475F-3A52-7A89-BC45964B92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0618" y="2149600"/>
            <a:ext cx="1396665" cy="201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descr="文本, 信件&#10;&#10;描述已自动生成">
            <a:extLst>
              <a:ext uri="{FF2B5EF4-FFF2-40B4-BE49-F238E27FC236}">
                <a16:creationId xmlns:a16="http://schemas.microsoft.com/office/drawing/2014/main" id="{3B050AD0-AF80-273E-A22D-E62468E17F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1924" y="2271135"/>
            <a:ext cx="1405981" cy="201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矩形 2">
            <a:extLst>
              <a:ext uri="{FF2B5EF4-FFF2-40B4-BE49-F238E27FC236}">
                <a16:creationId xmlns:a16="http://schemas.microsoft.com/office/drawing/2014/main" id="{96F4180F-3E0F-0913-949C-420825E021C4}"/>
              </a:ext>
            </a:extLst>
          </p:cNvPr>
          <p:cNvSpPr/>
          <p:nvPr/>
        </p:nvSpPr>
        <p:spPr bwMode="auto">
          <a:xfrm>
            <a:off x="5651292" y="2992404"/>
            <a:ext cx="904406" cy="580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zh-CN" altLang="en-US" sz="1800" dirty="0">
              <a:latin typeface="微软雅黑" pitchFamily="34" charset="-122"/>
              <a:ea typeface="微软雅黑" pitchFamily="34" charset="-122"/>
            </a:endParaRPr>
          </a:p>
        </p:txBody>
      </p:sp>
    </p:spTree>
    <p:extLst>
      <p:ext uri="{BB962C8B-B14F-4D97-AF65-F5344CB8AC3E}">
        <p14:creationId xmlns:p14="http://schemas.microsoft.com/office/powerpoint/2010/main" val="353426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99E36-B83A-79C3-C123-620FA9FD52D4}"/>
              </a:ext>
            </a:extLst>
          </p:cNvPr>
          <p:cNvSpPr>
            <a:spLocks noGrp="1"/>
          </p:cNvSpPr>
          <p:nvPr>
            <p:ph type="title"/>
          </p:nvPr>
        </p:nvSpPr>
        <p:spPr/>
        <p:txBody>
          <a:bodyPr/>
          <a:lstStyle/>
          <a:p>
            <a:r>
              <a:rPr kumimoji="1" lang="zh-CN" altLang="en-US" dirty="0"/>
              <a:t>专业评价</a:t>
            </a:r>
          </a:p>
        </p:txBody>
      </p:sp>
      <p:pic>
        <p:nvPicPr>
          <p:cNvPr id="6" name="图片 5">
            <a:extLst>
              <a:ext uri="{FF2B5EF4-FFF2-40B4-BE49-F238E27FC236}">
                <a16:creationId xmlns:a16="http://schemas.microsoft.com/office/drawing/2014/main" id="{9E1FA47B-6E4F-8731-F487-121C9022B9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83632" y="1799874"/>
            <a:ext cx="1128981" cy="1586963"/>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DCD5A97C-AB10-CFA1-8F23-1796810B19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9596" y="1765629"/>
            <a:ext cx="1155623" cy="1657019"/>
          </a:xfrm>
          <a:prstGeom prst="rect">
            <a:avLst/>
          </a:prstGeom>
          <a:ln>
            <a:noFill/>
          </a:ln>
          <a:effectLst>
            <a:outerShdw blurRad="190500" algn="tl" rotWithShape="0">
              <a:srgbClr val="000000">
                <a:alpha val="70000"/>
              </a:srgbClr>
            </a:outerShdw>
          </a:effectLst>
        </p:spPr>
      </p:pic>
      <p:pic>
        <p:nvPicPr>
          <p:cNvPr id="8" name="Picture 4">
            <a:extLst>
              <a:ext uri="{FF2B5EF4-FFF2-40B4-BE49-F238E27FC236}">
                <a16:creationId xmlns:a16="http://schemas.microsoft.com/office/drawing/2014/main" id="{EAEB7DDD-BE0A-7FEA-14D2-B7B6A7E80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284704" y="1765629"/>
            <a:ext cx="1302569" cy="165624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52CFBFBB-0376-E6FE-C4C4-0F687BB42E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569893" y="4365149"/>
            <a:ext cx="1191524" cy="1492909"/>
          </a:xfrm>
          <a:prstGeom prst="rect">
            <a:avLst/>
          </a:prstGeom>
        </p:spPr>
      </p:pic>
      <p:pic>
        <p:nvPicPr>
          <p:cNvPr id="11" name="Picture 2">
            <a:extLst>
              <a:ext uri="{FF2B5EF4-FFF2-40B4-BE49-F238E27FC236}">
                <a16:creationId xmlns:a16="http://schemas.microsoft.com/office/drawing/2014/main" id="{CAE51EC0-ABCD-37CC-3696-61DC661FBC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581653" y="1808381"/>
            <a:ext cx="1173653" cy="1578563"/>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0DEC3E0F-3FA3-3CBD-A185-50F16023E942}"/>
              </a:ext>
            </a:extLst>
          </p:cNvPr>
          <p:cNvSpPr txBox="1"/>
          <p:nvPr/>
        </p:nvSpPr>
        <p:spPr>
          <a:xfrm>
            <a:off x="4454942" y="3427334"/>
            <a:ext cx="1410493" cy="738664"/>
          </a:xfrm>
          <a:prstGeom prst="rect">
            <a:avLst/>
          </a:prstGeom>
          <a:noFill/>
        </p:spPr>
        <p:txBody>
          <a:bodyPr wrap="square" rtlCol="0">
            <a:sp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rPr>
              <a:t>协和医院整形外科主任</a:t>
            </a:r>
            <a:endParaRPr lang="en-US" altLang="zh-CN" sz="1400" b="1" dirty="0">
              <a:solidFill>
                <a:srgbClr val="FF0000"/>
              </a:solidFill>
              <a:latin typeface="微软雅黑" panose="020B0503020204020204" pitchFamily="34" charset="-122"/>
              <a:ea typeface="微软雅黑" panose="020B0503020204020204" pitchFamily="34" charset="-122"/>
            </a:endParaRPr>
          </a:p>
          <a:p>
            <a:pPr algn="ct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rPr>
              <a:t>王晓军教授</a:t>
            </a:r>
          </a:p>
        </p:txBody>
      </p:sp>
      <p:sp>
        <p:nvSpPr>
          <p:cNvPr id="14" name="文本框 13">
            <a:extLst>
              <a:ext uri="{FF2B5EF4-FFF2-40B4-BE49-F238E27FC236}">
                <a16:creationId xmlns:a16="http://schemas.microsoft.com/office/drawing/2014/main" id="{5EB7D989-4B3C-65F1-8EFB-87EE2694C569}"/>
              </a:ext>
            </a:extLst>
          </p:cNvPr>
          <p:cNvSpPr txBox="1"/>
          <p:nvPr/>
        </p:nvSpPr>
        <p:spPr>
          <a:xfrm>
            <a:off x="2508118" y="5984602"/>
            <a:ext cx="3354901" cy="307777"/>
          </a:xfrm>
          <a:prstGeom prst="rect">
            <a:avLst/>
          </a:prstGeom>
          <a:noFill/>
        </p:spPr>
        <p:txBody>
          <a:bodyPr wrap="square" rtlCol="0">
            <a:sp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rPr>
              <a:t>协和医院临床药理中心主任 </a:t>
            </a: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rPr>
              <a:t>韩晓红教授</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6" name="对话气泡: 矩形 5">
            <a:extLst>
              <a:ext uri="{FF2B5EF4-FFF2-40B4-BE49-F238E27FC236}">
                <a16:creationId xmlns:a16="http://schemas.microsoft.com/office/drawing/2014/main" id="{5668FA71-2C66-C453-5896-9853A493243F}"/>
              </a:ext>
            </a:extLst>
          </p:cNvPr>
          <p:cNvSpPr/>
          <p:nvPr/>
        </p:nvSpPr>
        <p:spPr>
          <a:xfrm>
            <a:off x="939800" y="1787319"/>
            <a:ext cx="2088281" cy="2018625"/>
          </a:xfrm>
          <a:prstGeom prst="wedgeRectCallout">
            <a:avLst>
              <a:gd name="adj1" fmla="val 73898"/>
              <a:gd name="adj2" fmla="val -1590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r>
              <a:rPr lang="zh-CN" altLang="en-US" sz="1400" b="1" dirty="0">
                <a:solidFill>
                  <a:srgbClr val="FF0000"/>
                </a:solidFill>
                <a:latin typeface="华文楷体" panose="02010600040101010101" pitchFamily="2" charset="-122"/>
                <a:ea typeface="华文楷体" panose="02010600040101010101" pitchFamily="2" charset="-122"/>
              </a:rPr>
              <a:t>在整形外科领域具有创新性</a:t>
            </a:r>
            <a:r>
              <a:rPr lang="zh-CN" altLang="en-US" sz="1400" b="1" dirty="0">
                <a:solidFill>
                  <a:schemeClr val="tx1"/>
                </a:solidFill>
                <a:latin typeface="华文楷体" panose="02010600040101010101" pitchFamily="2" charset="-122"/>
                <a:ea typeface="华文楷体" panose="02010600040101010101" pitchFamily="2" charset="-122"/>
              </a:rPr>
              <a:t>，是医工交叉方向的先驱研究</a:t>
            </a:r>
            <a:r>
              <a:rPr lang="en-US" altLang="zh-CN" sz="1400" b="1" dirty="0">
                <a:solidFill>
                  <a:schemeClr val="tx1"/>
                </a:solidFill>
                <a:latin typeface="华文楷体" panose="02010600040101010101" pitchFamily="2" charset="-122"/>
                <a:ea typeface="华文楷体" panose="02010600040101010101" pitchFamily="2" charset="-122"/>
              </a:rPr>
              <a:t>……3D</a:t>
            </a:r>
            <a:r>
              <a:rPr lang="zh-CN" altLang="en-US" sz="1400" b="1" dirty="0">
                <a:solidFill>
                  <a:schemeClr val="tx1"/>
                </a:solidFill>
                <a:latin typeface="华文楷体" panose="02010600040101010101" pitchFamily="2" charset="-122"/>
                <a:ea typeface="华文楷体" panose="02010600040101010101" pitchFamily="2" charset="-122"/>
              </a:rPr>
              <a:t>数字面容多模态成像模型为面部各类手术的术前规划提供了一种新的思路，</a:t>
            </a:r>
            <a:r>
              <a:rPr lang="zh-CN" altLang="en-US" sz="1400" b="1" dirty="0">
                <a:solidFill>
                  <a:srgbClr val="FF0000"/>
                </a:solidFill>
                <a:latin typeface="华文楷体" panose="02010600040101010101" pitchFamily="2" charset="-122"/>
                <a:ea typeface="华文楷体" panose="02010600040101010101" pitchFamily="2" charset="-122"/>
              </a:rPr>
              <a:t>对缓解医疗压力、提升治疗水平有重要意义</a:t>
            </a:r>
            <a:r>
              <a:rPr lang="zh-CN" altLang="en-US" sz="1400" b="1" dirty="0">
                <a:solidFill>
                  <a:schemeClr val="tx1"/>
                </a:solidFill>
                <a:latin typeface="华文楷体" panose="02010600040101010101" pitchFamily="2" charset="-122"/>
                <a:ea typeface="华文楷体" panose="02010600040101010101" pitchFamily="2" charset="-122"/>
              </a:rPr>
              <a:t>。</a:t>
            </a:r>
          </a:p>
        </p:txBody>
      </p:sp>
      <p:sp>
        <p:nvSpPr>
          <p:cNvPr id="18" name="文本框 17">
            <a:extLst>
              <a:ext uri="{FF2B5EF4-FFF2-40B4-BE49-F238E27FC236}">
                <a16:creationId xmlns:a16="http://schemas.microsoft.com/office/drawing/2014/main" id="{759A1CED-0A73-210A-1525-E7F251F3D011}"/>
              </a:ext>
            </a:extLst>
          </p:cNvPr>
          <p:cNvSpPr txBox="1"/>
          <p:nvPr/>
        </p:nvSpPr>
        <p:spPr>
          <a:xfrm>
            <a:off x="9260002" y="3427334"/>
            <a:ext cx="1173654" cy="738664"/>
          </a:xfrm>
          <a:prstGeom prst="rect">
            <a:avLst/>
          </a:prstGeom>
          <a:noFill/>
        </p:spPr>
        <p:txBody>
          <a:bodyPr wrap="square" rtlCol="0">
            <a:sp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rPr>
              <a:t>清华大学自动化系主任</a:t>
            </a:r>
            <a:endParaRPr lang="en-US" altLang="zh-CN" sz="1400" b="1" dirty="0">
              <a:solidFill>
                <a:srgbClr val="FF0000"/>
              </a:solidFill>
              <a:latin typeface="微软雅黑" panose="020B0503020204020204" pitchFamily="34" charset="-122"/>
              <a:ea typeface="微软雅黑" panose="020B0503020204020204" pitchFamily="34" charset="-122"/>
            </a:endParaRPr>
          </a:p>
          <a:p>
            <a:pPr algn="ct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rPr>
              <a:t>张涛教授</a:t>
            </a:r>
          </a:p>
        </p:txBody>
      </p:sp>
      <p:sp>
        <p:nvSpPr>
          <p:cNvPr id="20" name="对话气泡: 矩形 26">
            <a:extLst>
              <a:ext uri="{FF2B5EF4-FFF2-40B4-BE49-F238E27FC236}">
                <a16:creationId xmlns:a16="http://schemas.microsoft.com/office/drawing/2014/main" id="{4674435B-4882-8FA3-DFF5-1F51E7318070}"/>
              </a:ext>
            </a:extLst>
          </p:cNvPr>
          <p:cNvSpPr/>
          <p:nvPr/>
        </p:nvSpPr>
        <p:spPr>
          <a:xfrm>
            <a:off x="6010143" y="1788660"/>
            <a:ext cx="1705693" cy="2018625"/>
          </a:xfrm>
          <a:prstGeom prst="wedgeRectCallout">
            <a:avLst>
              <a:gd name="adj1" fmla="val 73898"/>
              <a:gd name="adj2" fmla="val -1590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r>
              <a:rPr lang="zh-CN" altLang="en-US" sz="1400" b="1" dirty="0">
                <a:solidFill>
                  <a:schemeClr val="tx1"/>
                </a:solidFill>
                <a:latin typeface="华文楷体" panose="02010600040101010101" pitchFamily="2" charset="-122"/>
                <a:ea typeface="华文楷体" panose="02010600040101010101" pitchFamily="2" charset="-122"/>
              </a:rPr>
              <a:t>项目选择的研究问题具有很高的挑战性和创新性，</a:t>
            </a:r>
            <a:r>
              <a:rPr lang="zh-CN" altLang="en-US" sz="1400" b="1" dirty="0">
                <a:solidFill>
                  <a:srgbClr val="FF0000"/>
                </a:solidFill>
                <a:latin typeface="华文楷体" panose="02010600040101010101" pitchFamily="2" charset="-122"/>
                <a:ea typeface="华文楷体" panose="02010600040101010101" pitchFamily="2" charset="-122"/>
              </a:rPr>
              <a:t>从零到一探索了一套手术机器人技术与多模态成像技术，</a:t>
            </a:r>
            <a:r>
              <a:rPr lang="zh-CN" altLang="en-US" sz="1400" b="1" dirty="0">
                <a:solidFill>
                  <a:schemeClr val="tx1"/>
                </a:solidFill>
                <a:latin typeface="华文楷体" panose="02010600040101010101" pitchFamily="2" charset="-122"/>
                <a:ea typeface="华文楷体" panose="02010600040101010101" pitchFamily="2" charset="-122"/>
              </a:rPr>
              <a:t>同时对其他手术机器人方向具有一定拓展意义。</a:t>
            </a:r>
          </a:p>
        </p:txBody>
      </p:sp>
      <p:pic>
        <p:nvPicPr>
          <p:cNvPr id="22" name="Picture 2">
            <a:extLst>
              <a:ext uri="{FF2B5EF4-FFF2-40B4-BE49-F238E27FC236}">
                <a16:creationId xmlns:a16="http://schemas.microsoft.com/office/drawing/2014/main" id="{606B9387-24CC-F673-09BF-52D9B269C6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7401646" y="4285950"/>
            <a:ext cx="1294146" cy="1645536"/>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CD0B7789-0ADB-66B6-1C26-AD6160EB593D}"/>
              </a:ext>
            </a:extLst>
          </p:cNvPr>
          <p:cNvSpPr txBox="1"/>
          <p:nvPr/>
        </p:nvSpPr>
        <p:spPr>
          <a:xfrm>
            <a:off x="5965900" y="5984602"/>
            <a:ext cx="2871491" cy="307777"/>
          </a:xfrm>
          <a:prstGeom prst="rect">
            <a:avLst/>
          </a:prstGeom>
          <a:noFill/>
        </p:spPr>
        <p:txBody>
          <a:bodyPr wrap="square" rtlCol="0">
            <a:sp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rPr>
              <a:t>清华大学自动化系 </a:t>
            </a:r>
            <a:r>
              <a:rPr lang="zh-CN" altLang="en-US" sz="1400" b="1" dirty="0">
                <a:solidFill>
                  <a:schemeClr val="tx2">
                    <a:lumMod val="60000"/>
                    <a:lumOff val="40000"/>
                  </a:schemeClr>
                </a:solidFill>
                <a:latin typeface="微软雅黑" panose="020B0503020204020204" pitchFamily="34" charset="-122"/>
                <a:ea typeface="微软雅黑" panose="020B0503020204020204" pitchFamily="34" charset="-122"/>
              </a:rPr>
              <a:t>张学工教授</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C05F88FF-CD39-D55A-5CEE-4923AA81210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207449" y="4281903"/>
            <a:ext cx="1144038" cy="1651350"/>
          </a:xfrm>
          <a:prstGeom prst="rect">
            <a:avLst/>
          </a:prstGeom>
          <a:ln>
            <a:noFill/>
          </a:ln>
          <a:effectLst>
            <a:outerShdw blurRad="190500" algn="tl" rotWithShape="0">
              <a:srgbClr val="000000">
                <a:alpha val="70000"/>
              </a:srgbClr>
            </a:outerShdw>
          </a:effectLst>
        </p:spPr>
      </p:pic>
      <p:pic>
        <p:nvPicPr>
          <p:cNvPr id="27" name="图片 26">
            <a:extLst>
              <a:ext uri="{FF2B5EF4-FFF2-40B4-BE49-F238E27FC236}">
                <a16:creationId xmlns:a16="http://schemas.microsoft.com/office/drawing/2014/main" id="{3BEC4ECD-725F-0F1E-629D-8E1683B62B6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010143" y="4286990"/>
            <a:ext cx="1185730" cy="16411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738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0"/>
                                        </p:tgtEl>
                                      </p:cBhvr>
                                    </p:animEffect>
                                    <p:animScale>
                                      <p:cBhvr>
                                        <p:cTn id="10"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99E36-B83A-79C3-C123-620FA9FD52D4}"/>
              </a:ext>
            </a:extLst>
          </p:cNvPr>
          <p:cNvSpPr>
            <a:spLocks noGrp="1"/>
          </p:cNvSpPr>
          <p:nvPr>
            <p:ph type="title"/>
          </p:nvPr>
        </p:nvSpPr>
        <p:spPr/>
        <p:txBody>
          <a:bodyPr/>
          <a:lstStyle/>
          <a:p>
            <a:r>
              <a:rPr kumimoji="1" lang="zh-CN" altLang="en-US" dirty="0"/>
              <a:t>总结与展望</a:t>
            </a:r>
          </a:p>
        </p:txBody>
      </p:sp>
      <p:sp>
        <p:nvSpPr>
          <p:cNvPr id="3" name="圆角矩形 2">
            <a:extLst>
              <a:ext uri="{FF2B5EF4-FFF2-40B4-BE49-F238E27FC236}">
                <a16:creationId xmlns:a16="http://schemas.microsoft.com/office/drawing/2014/main" id="{A9C77715-2A28-1287-9171-E13505CE1C95}"/>
              </a:ext>
            </a:extLst>
          </p:cNvPr>
          <p:cNvSpPr/>
          <p:nvPr/>
        </p:nvSpPr>
        <p:spPr>
          <a:xfrm>
            <a:off x="2839890" y="1782365"/>
            <a:ext cx="7035388" cy="1110198"/>
          </a:xfrm>
          <a:prstGeom prst="roundRect">
            <a:avLst/>
          </a:prstGeom>
          <a:solidFill>
            <a:srgbClr val="EFE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1"/>
                </a:solidFill>
                <a:latin typeface="Microsoft YaHei" panose="020B0503020204020204" pitchFamily="34" charset="-122"/>
                <a:ea typeface="Microsoft YaHei" panose="020B0503020204020204" pitchFamily="34" charset="-122"/>
              </a:rPr>
              <a:t>现有成果：首套注射类整形手术机器人系统，提高治疗精度</a:t>
            </a:r>
            <a:endParaRPr kumimoji="1" lang="en-US" altLang="zh-CN" sz="2000" b="1" dirty="0">
              <a:solidFill>
                <a:schemeClr val="tx1"/>
              </a:solidFill>
              <a:latin typeface="Microsoft YaHei" panose="020B0503020204020204" pitchFamily="34" charset="-122"/>
              <a:ea typeface="Microsoft YaHei" panose="020B0503020204020204" pitchFamily="34" charset="-122"/>
            </a:endParaRPr>
          </a:p>
        </p:txBody>
      </p:sp>
      <p:sp>
        <p:nvSpPr>
          <p:cNvPr id="4" name="圆角矩形 3">
            <a:extLst>
              <a:ext uri="{FF2B5EF4-FFF2-40B4-BE49-F238E27FC236}">
                <a16:creationId xmlns:a16="http://schemas.microsoft.com/office/drawing/2014/main" id="{CDAB7158-7E91-710C-1B72-0D3EA7339A12}"/>
              </a:ext>
            </a:extLst>
          </p:cNvPr>
          <p:cNvSpPr/>
          <p:nvPr/>
        </p:nvSpPr>
        <p:spPr>
          <a:xfrm>
            <a:off x="2839889" y="3190110"/>
            <a:ext cx="7035388" cy="1123312"/>
          </a:xfrm>
          <a:prstGeom prst="roundRect">
            <a:avLst/>
          </a:prstGeom>
          <a:solidFill>
            <a:srgbClr val="E9C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1"/>
                </a:solidFill>
                <a:latin typeface="Microsoft YaHei" panose="020B0503020204020204" pitchFamily="34" charset="-122"/>
                <a:ea typeface="Microsoft YaHei" panose="020B0503020204020204" pitchFamily="34" charset="-122"/>
              </a:rPr>
              <a:t>短期目标：开展动物、人体临床实验，人机协同、日常手术</a:t>
            </a:r>
          </a:p>
        </p:txBody>
      </p:sp>
      <p:sp>
        <p:nvSpPr>
          <p:cNvPr id="5" name="圆角矩形 4">
            <a:extLst>
              <a:ext uri="{FF2B5EF4-FFF2-40B4-BE49-F238E27FC236}">
                <a16:creationId xmlns:a16="http://schemas.microsoft.com/office/drawing/2014/main" id="{686C582C-89A8-1367-DC5A-7180E433E794}"/>
              </a:ext>
            </a:extLst>
          </p:cNvPr>
          <p:cNvSpPr/>
          <p:nvPr/>
        </p:nvSpPr>
        <p:spPr>
          <a:xfrm>
            <a:off x="2839889" y="4610969"/>
            <a:ext cx="7035388" cy="1123312"/>
          </a:xfrm>
          <a:prstGeom prst="roundRect">
            <a:avLst/>
          </a:prstGeom>
          <a:solidFill>
            <a:srgbClr val="DFBA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1"/>
                </a:solidFill>
                <a:latin typeface="Microsoft YaHei" panose="020B0503020204020204" pitchFamily="34" charset="-122"/>
                <a:ea typeface="Microsoft YaHei" panose="020B0503020204020204" pitchFamily="34" charset="-122"/>
              </a:rPr>
              <a:t>长期展望：逐步自主化</a:t>
            </a:r>
            <a:r>
              <a:rPr lang="zh-CN" altLang="en-US" sz="2000" b="1" dirty="0">
                <a:solidFill>
                  <a:schemeClr val="tx1"/>
                </a:solidFill>
                <a:latin typeface="Microsoft YaHei" panose="020B0503020204020204" pitchFamily="34" charset="-122"/>
                <a:ea typeface="Microsoft YaHei" panose="020B0503020204020204" pitchFamily="34" charset="-122"/>
              </a:rPr>
              <a:t>、系统化，为未来智慧医疗贡献力量</a:t>
            </a:r>
          </a:p>
        </p:txBody>
      </p:sp>
      <p:sp>
        <p:nvSpPr>
          <p:cNvPr id="10" name="椭圆 9">
            <a:extLst>
              <a:ext uri="{FF2B5EF4-FFF2-40B4-BE49-F238E27FC236}">
                <a16:creationId xmlns:a16="http://schemas.microsoft.com/office/drawing/2014/main" id="{6C558AAD-980A-7B4A-6AD4-718009FDA8D6}"/>
              </a:ext>
            </a:extLst>
          </p:cNvPr>
          <p:cNvSpPr/>
          <p:nvPr/>
        </p:nvSpPr>
        <p:spPr bwMode="auto">
          <a:xfrm>
            <a:off x="1954398" y="3405633"/>
            <a:ext cx="687512" cy="692266"/>
          </a:xfrm>
          <a:prstGeom prst="ellipse">
            <a:avLst/>
          </a:prstGeom>
          <a:solidFill>
            <a:srgbClr val="D9D9D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2</a:t>
            </a:r>
            <a:endParaRPr kumimoji="0" lang="zh-CN" altLang="en-US" sz="28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D893CF2B-9C05-D205-371D-E08FE6B9F7A4}"/>
              </a:ext>
            </a:extLst>
          </p:cNvPr>
          <p:cNvSpPr/>
          <p:nvPr/>
        </p:nvSpPr>
        <p:spPr bwMode="auto">
          <a:xfrm>
            <a:off x="1954398" y="1990217"/>
            <a:ext cx="687512" cy="692266"/>
          </a:xfrm>
          <a:prstGeom prst="ellipse">
            <a:avLst/>
          </a:prstGeom>
          <a:solidFill>
            <a:srgbClr val="D9D9D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1</a:t>
            </a:r>
            <a:endParaRPr kumimoji="0" lang="zh-CN" altLang="en-US" sz="28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CBDE3EEC-2973-C20F-A1C9-4F762B9A37BE}"/>
              </a:ext>
            </a:extLst>
          </p:cNvPr>
          <p:cNvSpPr/>
          <p:nvPr/>
        </p:nvSpPr>
        <p:spPr bwMode="auto">
          <a:xfrm>
            <a:off x="1954398" y="4821049"/>
            <a:ext cx="687512" cy="692266"/>
          </a:xfrm>
          <a:prstGeom prst="ellipse">
            <a:avLst/>
          </a:prstGeom>
          <a:solidFill>
            <a:srgbClr val="D9D9D9"/>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3</a:t>
            </a:r>
            <a:endParaRPr kumimoji="0" lang="zh-CN" altLang="en-US" sz="28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543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空气, 桌子, 飞行, 乐高&#10;&#10;描述已自动生成">
            <a:extLst>
              <a:ext uri="{FF2B5EF4-FFF2-40B4-BE49-F238E27FC236}">
                <a16:creationId xmlns:a16="http://schemas.microsoft.com/office/drawing/2014/main" id="{69856FEC-E095-3132-F485-BEAC5BB29872}"/>
              </a:ext>
            </a:extLst>
          </p:cNvPr>
          <p:cNvPicPr>
            <a:picLocks noChangeAspect="1"/>
          </p:cNvPicPr>
          <p:nvPr/>
        </p:nvPicPr>
        <p:blipFill rotWithShape="1">
          <a:blip r:embed="rId3">
            <a:extLst>
              <a:ext uri="{28A0092B-C50C-407E-A947-70E740481C1C}">
                <a14:useLocalDpi xmlns:a14="http://schemas.microsoft.com/office/drawing/2010/main" val="0"/>
              </a:ext>
            </a:extLst>
          </a:blip>
          <a:srcRect l="-154" t="20689"/>
          <a:stretch/>
        </p:blipFill>
        <p:spPr>
          <a:xfrm>
            <a:off x="-1" y="-261258"/>
            <a:ext cx="12181113" cy="8689040"/>
          </a:xfrm>
          <a:prstGeom prst="rect">
            <a:avLst/>
          </a:prstGeom>
        </p:spPr>
      </p:pic>
      <p:sp>
        <p:nvSpPr>
          <p:cNvPr id="15" name="任意多边形 14"/>
          <p:cNvSpPr/>
          <p:nvPr/>
        </p:nvSpPr>
        <p:spPr>
          <a:xfrm>
            <a:off x="0" y="2661770"/>
            <a:ext cx="12181113"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157664"/>
            <a:ext cx="12181113" cy="384132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631628" y="5185899"/>
            <a:ext cx="8880123" cy="1384995"/>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dirty="0">
                <a:sym typeface="微软雅黑" panose="020B0503020204020204" pitchFamily="34" charset="-122"/>
              </a:rPr>
              <a:t>谢谢倾听！请各位老师批评指正！</a:t>
            </a:r>
            <a:endParaRPr lang="en-US" altLang="zh-CN" dirty="0">
              <a:sym typeface="微软雅黑" panose="020B0503020204020204" pitchFamily="34" charset="-122"/>
            </a:endParaRPr>
          </a:p>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Thank You</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endParaRPr lang="en-US" altLang="zh-CN" dirty="0">
              <a:sym typeface="微软雅黑" panose="020B0503020204020204" pitchFamily="34" charset="-122"/>
            </a:endParaRPr>
          </a:p>
        </p:txBody>
      </p:sp>
      <p:pic>
        <p:nvPicPr>
          <p:cNvPr id="6" name="图片 5" descr="图片包含 游戏机, 体育&#10;&#10;描述已自动生成">
            <a:extLst>
              <a:ext uri="{FF2B5EF4-FFF2-40B4-BE49-F238E27FC236}">
                <a16:creationId xmlns:a16="http://schemas.microsoft.com/office/drawing/2014/main" id="{06E21F84-BCFF-0050-DCCA-C0824424B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3378" y="5140210"/>
            <a:ext cx="1207800" cy="1108800"/>
          </a:xfrm>
          <a:prstGeom prst="rect">
            <a:avLst/>
          </a:prstGeom>
        </p:spPr>
      </p:pic>
    </p:spTree>
    <p:extLst>
      <p:ext uri="{BB962C8B-B14F-4D97-AF65-F5344CB8AC3E}">
        <p14:creationId xmlns:p14="http://schemas.microsoft.com/office/powerpoint/2010/main" val="159579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微软雅黑" panose="020B0503020204020204" pitchFamily="34" charset="-122"/>
              </a:rPr>
              <a:t>研究背景</a:t>
            </a:r>
          </a:p>
        </p:txBody>
      </p:sp>
      <p:sp>
        <p:nvSpPr>
          <p:cNvPr id="37" name="文本框 36">
            <a:extLst>
              <a:ext uri="{FF2B5EF4-FFF2-40B4-BE49-F238E27FC236}">
                <a16:creationId xmlns:a16="http://schemas.microsoft.com/office/drawing/2014/main" id="{9E601382-1B74-4361-AB25-1C90385D25F7}"/>
              </a:ext>
            </a:extLst>
          </p:cNvPr>
          <p:cNvSpPr txBox="1"/>
          <p:nvPr/>
        </p:nvSpPr>
        <p:spPr>
          <a:xfrm>
            <a:off x="1436080" y="6641123"/>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
        <p:nvSpPr>
          <p:cNvPr id="39" name="文本框 38">
            <a:extLst>
              <a:ext uri="{FF2B5EF4-FFF2-40B4-BE49-F238E27FC236}">
                <a16:creationId xmlns:a16="http://schemas.microsoft.com/office/drawing/2014/main" id="{7EF668D5-1A96-33F6-BA4A-8E1C097CAB3A}"/>
              </a:ext>
            </a:extLst>
          </p:cNvPr>
          <p:cNvSpPr txBox="1"/>
          <p:nvPr/>
        </p:nvSpPr>
        <p:spPr>
          <a:xfrm>
            <a:off x="1225064" y="6671268"/>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pic>
        <p:nvPicPr>
          <p:cNvPr id="4" name="图片 3" descr="一群人正在聊天&#10;&#10;描述已自动生成">
            <a:extLst>
              <a:ext uri="{FF2B5EF4-FFF2-40B4-BE49-F238E27FC236}">
                <a16:creationId xmlns:a16="http://schemas.microsoft.com/office/drawing/2014/main" id="{EFAA0C1C-8775-D47B-B655-2E8551811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333" y="1781545"/>
            <a:ext cx="2207331" cy="1652154"/>
          </a:xfrm>
          <a:prstGeom prst="rect">
            <a:avLst/>
          </a:prstGeom>
        </p:spPr>
      </p:pic>
      <p:pic>
        <p:nvPicPr>
          <p:cNvPr id="6" name="图片 5" descr="一群人正在聊天&#10;&#10;描述已自动生成">
            <a:extLst>
              <a:ext uri="{FF2B5EF4-FFF2-40B4-BE49-F238E27FC236}">
                <a16:creationId xmlns:a16="http://schemas.microsoft.com/office/drawing/2014/main" id="{4A6BF23D-E0BF-C90B-C434-0160C2FC32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682" y="3658035"/>
            <a:ext cx="2558632" cy="1435677"/>
          </a:xfrm>
          <a:prstGeom prst="rect">
            <a:avLst/>
          </a:prstGeom>
        </p:spPr>
      </p:pic>
      <p:sp>
        <p:nvSpPr>
          <p:cNvPr id="7" name="文本框 6">
            <a:extLst>
              <a:ext uri="{FF2B5EF4-FFF2-40B4-BE49-F238E27FC236}">
                <a16:creationId xmlns:a16="http://schemas.microsoft.com/office/drawing/2014/main" id="{90CA95C6-1138-45F3-2D56-7A683C2F2EC7}"/>
              </a:ext>
            </a:extLst>
          </p:cNvPr>
          <p:cNvSpPr txBox="1"/>
          <p:nvPr/>
        </p:nvSpPr>
        <p:spPr>
          <a:xfrm>
            <a:off x="934322" y="5318047"/>
            <a:ext cx="3755180" cy="1015663"/>
          </a:xfrm>
          <a:prstGeom prst="rect">
            <a:avLst/>
          </a:prstGeom>
          <a:noFill/>
        </p:spPr>
        <p:txBody>
          <a:bodyPr wrap="square" rtlCol="0">
            <a:spAutoFit/>
          </a:bodyPr>
          <a:lstStyle/>
          <a:p>
            <a:pPr algn="ctr"/>
            <a:r>
              <a:rPr lang="zh-CN" altLang="en-US" sz="2000" b="1" dirty="0">
                <a:latin typeface="Microsoft YaHei" panose="020B0503020204020204" pitchFamily="34" charset="-122"/>
                <a:ea typeface="Microsoft YaHei" panose="020B0503020204020204" pitchFamily="34" charset="-122"/>
              </a:rPr>
              <a:t>“白衣乡路”实践：</a:t>
            </a:r>
            <a:r>
              <a:rPr lang="zh-CN" altLang="en-US" sz="2000" dirty="0">
                <a:latin typeface="Microsoft YaHei" panose="020B0503020204020204" pitchFamily="34" charset="-122"/>
                <a:ea typeface="Microsoft YaHei" panose="020B0503020204020204" pitchFamily="34" charset="-122"/>
              </a:rPr>
              <a:t>农村地区遗传罕见病多发，携带特征面容，需要</a:t>
            </a:r>
            <a:r>
              <a:rPr lang="zh-CN" altLang="en-US" sz="2000" dirty="0">
                <a:solidFill>
                  <a:srgbClr val="7030A0"/>
                </a:solidFill>
                <a:latin typeface="Microsoft YaHei" panose="020B0503020204020204" pitchFamily="34" charset="-122"/>
                <a:ea typeface="Microsoft YaHei" panose="020B0503020204020204" pitchFamily="34" charset="-122"/>
              </a:rPr>
              <a:t>整形注射手术缓解</a:t>
            </a:r>
          </a:p>
        </p:txBody>
      </p:sp>
      <p:sp>
        <p:nvSpPr>
          <p:cNvPr id="8" name="圆角矩形 71">
            <a:extLst>
              <a:ext uri="{FF2B5EF4-FFF2-40B4-BE49-F238E27FC236}">
                <a16:creationId xmlns:a16="http://schemas.microsoft.com/office/drawing/2014/main" id="{6AB77091-46CF-25E5-06B2-8C437883D22C}"/>
              </a:ext>
            </a:extLst>
          </p:cNvPr>
          <p:cNvSpPr/>
          <p:nvPr/>
        </p:nvSpPr>
        <p:spPr>
          <a:xfrm>
            <a:off x="5388429" y="3077807"/>
            <a:ext cx="2791504" cy="1170615"/>
          </a:xfrm>
          <a:prstGeom prst="roundRect">
            <a:avLst/>
          </a:prstGeom>
          <a:solidFill>
            <a:schemeClr val="tx2">
              <a:lumMod val="20000"/>
              <a:lumOff val="8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转诊中采集的医疗信息来源杂散</a:t>
            </a:r>
            <a:endParaRPr kumimoji="1" lang="en-US" altLang="zh-CN" b="1" dirty="0">
              <a:solidFill>
                <a:schemeClr val="tx2"/>
              </a:solidFill>
              <a:latin typeface="Microsoft YaHei" panose="020B0503020204020204" pitchFamily="34" charset="-122"/>
              <a:ea typeface="Microsoft YaHei" panose="020B0503020204020204" pitchFamily="34" charset="-122"/>
            </a:endParaRPr>
          </a:p>
        </p:txBody>
      </p:sp>
      <p:sp>
        <p:nvSpPr>
          <p:cNvPr id="9" name="圆角矩形 75">
            <a:extLst>
              <a:ext uri="{FF2B5EF4-FFF2-40B4-BE49-F238E27FC236}">
                <a16:creationId xmlns:a16="http://schemas.microsoft.com/office/drawing/2014/main" id="{330E4A0B-7D97-0D7F-1ABE-87F83AAC52E0}"/>
              </a:ext>
            </a:extLst>
          </p:cNvPr>
          <p:cNvSpPr/>
          <p:nvPr/>
        </p:nvSpPr>
        <p:spPr>
          <a:xfrm>
            <a:off x="8507054" y="3072727"/>
            <a:ext cx="2789993" cy="1170615"/>
          </a:xfrm>
          <a:prstGeom prst="roundRect">
            <a:avLst/>
          </a:prstGeom>
          <a:solidFill>
            <a:schemeClr val="tx2">
              <a:lumMod val="20000"/>
              <a:lumOff val="8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单模态模型</a:t>
            </a:r>
            <a:endParaRPr kumimoji="1" lang="en-US" altLang="zh-CN" b="1" dirty="0">
              <a:solidFill>
                <a:schemeClr val="tx2"/>
              </a:solidFill>
              <a:latin typeface="Microsoft YaHei" panose="020B0503020204020204" pitchFamily="34" charset="-122"/>
              <a:ea typeface="Microsoft YaHei" panose="020B0503020204020204" pitchFamily="34" charset="-122"/>
            </a:endParaRPr>
          </a:p>
          <a:p>
            <a:pPr algn="ctr"/>
            <a:r>
              <a:rPr kumimoji="1" lang="zh-CN" altLang="en-US" b="1" dirty="0">
                <a:solidFill>
                  <a:schemeClr val="tx2"/>
                </a:solidFill>
                <a:latin typeface="Microsoft YaHei" panose="020B0503020204020204" pitchFamily="34" charset="-122"/>
                <a:ea typeface="Microsoft YaHei" panose="020B0503020204020204" pitchFamily="34" charset="-122"/>
              </a:rPr>
              <a:t>精度不足</a:t>
            </a:r>
            <a:endParaRPr kumimoji="1" lang="en-US" altLang="zh-CN" b="1" dirty="0">
              <a:solidFill>
                <a:schemeClr val="tx2"/>
              </a:solidFill>
              <a:latin typeface="Microsoft YaHei" panose="020B0503020204020204" pitchFamily="34" charset="-122"/>
              <a:ea typeface="Microsoft YaHei" panose="020B0503020204020204" pitchFamily="34" charset="-122"/>
            </a:endParaRPr>
          </a:p>
        </p:txBody>
      </p:sp>
      <p:sp>
        <p:nvSpPr>
          <p:cNvPr id="10" name="圆角矩形 64">
            <a:extLst>
              <a:ext uri="{FF2B5EF4-FFF2-40B4-BE49-F238E27FC236}">
                <a16:creationId xmlns:a16="http://schemas.microsoft.com/office/drawing/2014/main" id="{CAE4F476-123A-DCD0-6060-937EBE64EEC8}"/>
              </a:ext>
            </a:extLst>
          </p:cNvPr>
          <p:cNvSpPr/>
          <p:nvPr/>
        </p:nvSpPr>
        <p:spPr>
          <a:xfrm>
            <a:off x="6505483" y="4767923"/>
            <a:ext cx="3669883" cy="63591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icrosoft YaHei" panose="020B0503020204020204" pitchFamily="34" charset="-122"/>
                <a:ea typeface="Microsoft YaHei" panose="020B0503020204020204" pitchFamily="34" charset="-122"/>
              </a:rPr>
              <a:t>多模态</a:t>
            </a:r>
            <a:r>
              <a:rPr kumimoji="1" lang="en-US" altLang="zh-CN" b="1" dirty="0">
                <a:solidFill>
                  <a:schemeClr val="bg1"/>
                </a:solidFill>
                <a:latin typeface="Microsoft YaHei" panose="020B0503020204020204" pitchFamily="34" charset="-122"/>
                <a:ea typeface="Microsoft YaHei" panose="020B0503020204020204" pitchFamily="34" charset="-122"/>
              </a:rPr>
              <a:t>3D</a:t>
            </a:r>
            <a:r>
              <a:rPr kumimoji="1" lang="zh-CN" altLang="en-US" b="1" dirty="0">
                <a:solidFill>
                  <a:schemeClr val="bg1"/>
                </a:solidFill>
                <a:latin typeface="Microsoft YaHei" panose="020B0503020204020204" pitchFamily="34" charset="-122"/>
                <a:ea typeface="Microsoft YaHei" panose="020B0503020204020204" pitchFamily="34" charset="-122"/>
              </a:rPr>
              <a:t>数字面容</a:t>
            </a:r>
          </a:p>
        </p:txBody>
      </p:sp>
      <p:sp>
        <p:nvSpPr>
          <p:cNvPr id="11" name="圆角矩形 85">
            <a:extLst>
              <a:ext uri="{FF2B5EF4-FFF2-40B4-BE49-F238E27FC236}">
                <a16:creationId xmlns:a16="http://schemas.microsoft.com/office/drawing/2014/main" id="{2DC02F25-7FB2-5900-92F2-FF9B9167C6BD}"/>
              </a:ext>
            </a:extLst>
          </p:cNvPr>
          <p:cNvSpPr/>
          <p:nvPr/>
        </p:nvSpPr>
        <p:spPr>
          <a:xfrm>
            <a:off x="5388430" y="2006939"/>
            <a:ext cx="2791504" cy="839696"/>
          </a:xfrm>
          <a:prstGeom prst="roundRect">
            <a:avLst/>
          </a:prstGeom>
          <a:solidFill>
            <a:srgbClr val="D7A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7030A0"/>
                </a:solidFill>
                <a:latin typeface="Microsoft YaHei" panose="020B0503020204020204" pitchFamily="34" charset="-122"/>
                <a:ea typeface="Microsoft YaHei" panose="020B0503020204020204" pitchFamily="34" charset="-122"/>
              </a:rPr>
              <a:t>信息整合问题？</a:t>
            </a:r>
            <a:endParaRPr kumimoji="1" lang="en-US" altLang="zh-CN" b="1" dirty="0">
              <a:solidFill>
                <a:srgbClr val="7030A0"/>
              </a:solidFill>
              <a:latin typeface="Microsoft YaHei" panose="020B0503020204020204" pitchFamily="34" charset="-122"/>
              <a:ea typeface="Microsoft YaHei" panose="020B0503020204020204" pitchFamily="34" charset="-122"/>
            </a:endParaRPr>
          </a:p>
        </p:txBody>
      </p:sp>
      <p:cxnSp>
        <p:nvCxnSpPr>
          <p:cNvPr id="12" name="直线箭头连接符 94">
            <a:extLst>
              <a:ext uri="{FF2B5EF4-FFF2-40B4-BE49-F238E27FC236}">
                <a16:creationId xmlns:a16="http://schemas.microsoft.com/office/drawing/2014/main" id="{FF4CE4AF-2575-E21D-4207-E9CFCA24F3EE}"/>
              </a:ext>
            </a:extLst>
          </p:cNvPr>
          <p:cNvCxnSpPr>
            <a:cxnSpLocks/>
            <a:stCxn id="14" idx="2"/>
            <a:endCxn id="9" idx="0"/>
          </p:cNvCxnSpPr>
          <p:nvPr/>
        </p:nvCxnSpPr>
        <p:spPr>
          <a:xfrm flipH="1">
            <a:off x="9902051" y="2861910"/>
            <a:ext cx="3" cy="210817"/>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cxnSp>
        <p:nvCxnSpPr>
          <p:cNvPr id="13" name="直线箭头连接符 94">
            <a:extLst>
              <a:ext uri="{FF2B5EF4-FFF2-40B4-BE49-F238E27FC236}">
                <a16:creationId xmlns:a16="http://schemas.microsoft.com/office/drawing/2014/main" id="{29A63C0F-AEB7-8598-3114-5A52DAE7EC72}"/>
              </a:ext>
            </a:extLst>
          </p:cNvPr>
          <p:cNvCxnSpPr>
            <a:cxnSpLocks/>
            <a:stCxn id="11" idx="2"/>
            <a:endCxn id="8" idx="0"/>
          </p:cNvCxnSpPr>
          <p:nvPr/>
        </p:nvCxnSpPr>
        <p:spPr>
          <a:xfrm flipH="1">
            <a:off x="6784181" y="2846635"/>
            <a:ext cx="1" cy="231172"/>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14" name="圆角矩形 97">
            <a:extLst>
              <a:ext uri="{FF2B5EF4-FFF2-40B4-BE49-F238E27FC236}">
                <a16:creationId xmlns:a16="http://schemas.microsoft.com/office/drawing/2014/main" id="{83F0E673-383F-BC02-4FEA-9EEF2CB6A26E}"/>
              </a:ext>
            </a:extLst>
          </p:cNvPr>
          <p:cNvSpPr/>
          <p:nvPr/>
        </p:nvSpPr>
        <p:spPr>
          <a:xfrm>
            <a:off x="8507054" y="2022214"/>
            <a:ext cx="2790000" cy="839696"/>
          </a:xfrm>
          <a:prstGeom prst="roundRect">
            <a:avLst/>
          </a:prstGeom>
          <a:solidFill>
            <a:srgbClr val="D7AFE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7030A0"/>
                </a:solidFill>
                <a:latin typeface="Microsoft YaHei" panose="020B0503020204020204" pitchFamily="34" charset="-122"/>
                <a:ea typeface="Microsoft YaHei" panose="020B0503020204020204" pitchFamily="34" charset="-122"/>
              </a:rPr>
              <a:t>精度问题？</a:t>
            </a:r>
            <a:endParaRPr kumimoji="1" lang="en-US" altLang="zh-CN" b="1" dirty="0">
              <a:solidFill>
                <a:srgbClr val="7030A0"/>
              </a:solidFill>
              <a:latin typeface="Microsoft YaHei" panose="020B0503020204020204" pitchFamily="34" charset="-122"/>
              <a:ea typeface="Microsoft YaHei" panose="020B0503020204020204" pitchFamily="34" charset="-122"/>
            </a:endParaRPr>
          </a:p>
        </p:txBody>
      </p:sp>
      <p:cxnSp>
        <p:nvCxnSpPr>
          <p:cNvPr id="15" name="连接符: 肘形 69">
            <a:extLst>
              <a:ext uri="{FF2B5EF4-FFF2-40B4-BE49-F238E27FC236}">
                <a16:creationId xmlns:a16="http://schemas.microsoft.com/office/drawing/2014/main" id="{BFC8A768-F2FA-1E1F-2903-74B12C536C9D}"/>
              </a:ext>
            </a:extLst>
          </p:cNvPr>
          <p:cNvCxnSpPr>
            <a:cxnSpLocks/>
            <a:stCxn id="9" idx="2"/>
            <a:endCxn id="10" idx="0"/>
          </p:cNvCxnSpPr>
          <p:nvPr/>
        </p:nvCxnSpPr>
        <p:spPr>
          <a:xfrm rot="5400000">
            <a:off x="8858948" y="3724819"/>
            <a:ext cx="524581" cy="1561626"/>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70">
            <a:extLst>
              <a:ext uri="{FF2B5EF4-FFF2-40B4-BE49-F238E27FC236}">
                <a16:creationId xmlns:a16="http://schemas.microsoft.com/office/drawing/2014/main" id="{A65C878A-ED4F-FB73-6F9A-46C045388649}"/>
              </a:ext>
            </a:extLst>
          </p:cNvPr>
          <p:cNvCxnSpPr>
            <a:cxnSpLocks/>
            <a:stCxn id="8" idx="2"/>
            <a:endCxn id="10" idx="0"/>
          </p:cNvCxnSpPr>
          <p:nvPr/>
        </p:nvCxnSpPr>
        <p:spPr>
          <a:xfrm rot="16200000" flipH="1">
            <a:off x="7302553" y="3730050"/>
            <a:ext cx="519501" cy="1556244"/>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6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par>
                                <p:cTn id="27" presetID="22" presetClass="entr" presetSubtype="1"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微软雅黑" panose="020B0503020204020204" pitchFamily="34" charset="-122"/>
              </a:rPr>
              <a:t>研究背景</a:t>
            </a:r>
          </a:p>
        </p:txBody>
      </p:sp>
      <p:sp>
        <p:nvSpPr>
          <p:cNvPr id="37" name="文本框 36">
            <a:extLst>
              <a:ext uri="{FF2B5EF4-FFF2-40B4-BE49-F238E27FC236}">
                <a16:creationId xmlns:a16="http://schemas.microsoft.com/office/drawing/2014/main" id="{9E601382-1B74-4361-AB25-1C90385D25F7}"/>
              </a:ext>
            </a:extLst>
          </p:cNvPr>
          <p:cNvSpPr txBox="1"/>
          <p:nvPr/>
        </p:nvSpPr>
        <p:spPr>
          <a:xfrm>
            <a:off x="1606246" y="6652009"/>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
        <p:nvSpPr>
          <p:cNvPr id="39" name="文本框 38">
            <a:extLst>
              <a:ext uri="{FF2B5EF4-FFF2-40B4-BE49-F238E27FC236}">
                <a16:creationId xmlns:a16="http://schemas.microsoft.com/office/drawing/2014/main" id="{7EF668D5-1A96-33F6-BA4A-8E1C097CAB3A}"/>
              </a:ext>
            </a:extLst>
          </p:cNvPr>
          <p:cNvSpPr txBox="1"/>
          <p:nvPr/>
        </p:nvSpPr>
        <p:spPr>
          <a:xfrm>
            <a:off x="1395230" y="6682154"/>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pic>
        <p:nvPicPr>
          <p:cNvPr id="5" name="图片 4" descr="穿白色衣服的人在房间内玩体感游戏&#10;&#10;低可信度描述已自动生成">
            <a:extLst>
              <a:ext uri="{FF2B5EF4-FFF2-40B4-BE49-F238E27FC236}">
                <a16:creationId xmlns:a16="http://schemas.microsoft.com/office/drawing/2014/main" id="{427EA6F0-B34C-215E-4174-1F47FD099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654" y="2788823"/>
            <a:ext cx="3358296" cy="2238864"/>
          </a:xfrm>
          <a:prstGeom prst="rect">
            <a:avLst/>
          </a:prstGeom>
        </p:spPr>
      </p:pic>
      <p:sp>
        <p:nvSpPr>
          <p:cNvPr id="17" name="文本框 16">
            <a:extLst>
              <a:ext uri="{FF2B5EF4-FFF2-40B4-BE49-F238E27FC236}">
                <a16:creationId xmlns:a16="http://schemas.microsoft.com/office/drawing/2014/main" id="{4C14838D-1C55-796D-6610-31FCB994B3E9}"/>
              </a:ext>
            </a:extLst>
          </p:cNvPr>
          <p:cNvSpPr txBox="1"/>
          <p:nvPr/>
        </p:nvSpPr>
        <p:spPr>
          <a:xfrm>
            <a:off x="6480656" y="1491096"/>
            <a:ext cx="3261451" cy="830997"/>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2022</a:t>
            </a:r>
            <a:r>
              <a:rPr lang="zh-CN" altLang="en-US" b="1" dirty="0">
                <a:latin typeface="微软雅黑" panose="020B0503020204020204" pitchFamily="34" charset="-122"/>
                <a:ea typeface="微软雅黑" panose="020B0503020204020204" pitchFamily="34" charset="-122"/>
              </a:rPr>
              <a:t>年</a:t>
            </a:r>
            <a:r>
              <a:rPr lang="en-US" altLang="zh-CN" b="1" dirty="0">
                <a:latin typeface="微软雅黑" panose="020B0503020204020204" pitchFamily="34" charset="-122"/>
                <a:ea typeface="微软雅黑" panose="020B0503020204020204" pitchFamily="34" charset="-122"/>
              </a:rPr>
              <a:t>LENA</a:t>
            </a:r>
            <a:r>
              <a:rPr lang="zh-CN" altLang="en-US" b="1" dirty="0">
                <a:latin typeface="微软雅黑" panose="020B0503020204020204" pitchFamily="34" charset="-122"/>
                <a:ea typeface="微软雅黑" panose="020B0503020204020204" pitchFamily="34" charset="-122"/>
              </a:rPr>
              <a:t>肉毒素注射机器人</a:t>
            </a:r>
            <a:r>
              <a:rPr kumimoji="1" lang="en-US" altLang="zh-CN" sz="900" b="1" baseline="100000" dirty="0">
                <a:latin typeface="Microsoft YaHei" panose="020B0503020204020204" pitchFamily="34" charset="-122"/>
                <a:ea typeface="Microsoft YaHei"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pic>
        <p:nvPicPr>
          <p:cNvPr id="18" name="391.mov">
            <a:hlinkClick r:id="" action="ppaction://media"/>
            <a:extLst>
              <a:ext uri="{FF2B5EF4-FFF2-40B4-BE49-F238E27FC236}">
                <a16:creationId xmlns:a16="http://schemas.microsoft.com/office/drawing/2014/main" id="{A6CD2D1F-AD14-53A0-FBCC-B0ACC436E43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9521" y="2452792"/>
            <a:ext cx="3470962" cy="1952416"/>
          </a:xfrm>
          <a:prstGeom prst="rect">
            <a:avLst/>
          </a:prstGeom>
        </p:spPr>
      </p:pic>
      <p:sp>
        <p:nvSpPr>
          <p:cNvPr id="19" name="文本框 18">
            <a:extLst>
              <a:ext uri="{FF2B5EF4-FFF2-40B4-BE49-F238E27FC236}">
                <a16:creationId xmlns:a16="http://schemas.microsoft.com/office/drawing/2014/main" id="{E9D982A6-8C0A-FDAB-7972-9AD2C924D667}"/>
              </a:ext>
            </a:extLst>
          </p:cNvPr>
          <p:cNvSpPr txBox="1"/>
          <p:nvPr/>
        </p:nvSpPr>
        <p:spPr>
          <a:xfrm>
            <a:off x="1079521" y="1641675"/>
            <a:ext cx="3261451" cy="461665"/>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人工注射</a:t>
            </a:r>
          </a:p>
        </p:txBody>
      </p:sp>
      <p:sp>
        <p:nvSpPr>
          <p:cNvPr id="20" name="文本框 19">
            <a:extLst>
              <a:ext uri="{FF2B5EF4-FFF2-40B4-BE49-F238E27FC236}">
                <a16:creationId xmlns:a16="http://schemas.microsoft.com/office/drawing/2014/main" id="{98B74A38-FC24-0DBF-C54A-7416CA5D598F}"/>
              </a:ext>
            </a:extLst>
          </p:cNvPr>
          <p:cNvSpPr txBox="1"/>
          <p:nvPr/>
        </p:nvSpPr>
        <p:spPr>
          <a:xfrm>
            <a:off x="938610" y="4754660"/>
            <a:ext cx="3611873" cy="1631216"/>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对患者：注射深度</a:t>
            </a:r>
            <a:r>
              <a:rPr lang="zh-CN" altLang="en-US" sz="2000" b="1" dirty="0">
                <a:solidFill>
                  <a:srgbClr val="7030A0"/>
                </a:solidFill>
                <a:latin typeface="微软雅黑" panose="020B0503020204020204" pitchFamily="34" charset="-122"/>
                <a:ea typeface="微软雅黑" panose="020B0503020204020204" pitchFamily="34" charset="-122"/>
              </a:rPr>
              <a:t>不易控制</a:t>
            </a:r>
            <a:r>
              <a:rPr lang="zh-CN" altLang="en-US" sz="2000" b="1" dirty="0">
                <a:latin typeface="微软雅黑" panose="020B0503020204020204" pitchFamily="34" charset="-122"/>
                <a:ea typeface="微软雅黑" panose="020B0503020204020204" pitchFamily="34" charset="-122"/>
              </a:rPr>
              <a:t>导致出血</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效果不佳</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对医生：一场手术</a:t>
            </a:r>
            <a:r>
              <a:rPr lang="en-US" altLang="zh-CN" sz="2000" b="1" dirty="0">
                <a:solidFill>
                  <a:srgbClr val="7030A0"/>
                </a:solidFill>
                <a:latin typeface="微软雅黑" panose="020B0503020204020204" pitchFamily="34" charset="-122"/>
                <a:ea typeface="微软雅黑" panose="020B0503020204020204" pitchFamily="34" charset="-122"/>
              </a:rPr>
              <a:t>100</a:t>
            </a:r>
            <a:r>
              <a:rPr lang="zh-CN" altLang="en-US" sz="2000" b="1" dirty="0">
                <a:solidFill>
                  <a:srgbClr val="7030A0"/>
                </a:solidFill>
                <a:latin typeface="微软雅黑" panose="020B0503020204020204" pitchFamily="34" charset="-122"/>
                <a:ea typeface="微软雅黑" panose="020B0503020204020204" pitchFamily="34" charset="-122"/>
              </a:rPr>
              <a:t>余次</a:t>
            </a:r>
            <a:r>
              <a:rPr lang="zh-CN" altLang="en-US" sz="2000" b="1" dirty="0">
                <a:latin typeface="微软雅黑" panose="020B0503020204020204" pitchFamily="34" charset="-122"/>
                <a:ea typeface="微软雅黑" panose="020B0503020204020204" pitchFamily="34" charset="-122"/>
              </a:rPr>
              <a:t>注射动作，动作量大</a:t>
            </a:r>
          </a:p>
        </p:txBody>
      </p:sp>
      <p:sp>
        <p:nvSpPr>
          <p:cNvPr id="22" name="圆角矩形标注 21">
            <a:extLst>
              <a:ext uri="{FF2B5EF4-FFF2-40B4-BE49-F238E27FC236}">
                <a16:creationId xmlns:a16="http://schemas.microsoft.com/office/drawing/2014/main" id="{6F3FCED4-6C62-AC5C-0DA2-142901D45ECE}"/>
              </a:ext>
            </a:extLst>
          </p:cNvPr>
          <p:cNvSpPr/>
          <p:nvPr/>
        </p:nvSpPr>
        <p:spPr>
          <a:xfrm>
            <a:off x="5094514" y="2172630"/>
            <a:ext cx="2074347" cy="560323"/>
          </a:xfrm>
          <a:prstGeom prst="wedgeRoundRectCallout">
            <a:avLst>
              <a:gd name="adj1" fmla="val 62546"/>
              <a:gd name="adj2" fmla="val 109170"/>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rgbClr val="FF0000"/>
                </a:solidFill>
                <a:latin typeface="Microsoft YaHei" panose="020B0503020204020204" pitchFamily="34" charset="-122"/>
                <a:ea typeface="Microsoft YaHei" panose="020B0503020204020204" pitchFamily="34" charset="-122"/>
              </a:rPr>
              <a:t>注射枪设计</a:t>
            </a:r>
            <a:r>
              <a:rPr kumimoji="1" lang="zh-CN" altLang="en-US" sz="2000" b="1" dirty="0">
                <a:solidFill>
                  <a:schemeClr val="tx2"/>
                </a:solidFill>
                <a:latin typeface="Microsoft YaHei" panose="020B0503020204020204" pitchFamily="34" charset="-122"/>
                <a:ea typeface="Microsoft YaHei" panose="020B0503020204020204" pitchFamily="34" charset="-122"/>
              </a:rPr>
              <a:t>粗糙</a:t>
            </a:r>
            <a:endParaRPr kumimoji="1" lang="en-US" altLang="zh-CN" sz="2000" b="1" dirty="0">
              <a:solidFill>
                <a:srgbClr val="FF0000"/>
              </a:solidFill>
              <a:latin typeface="Microsoft YaHei" panose="020B0503020204020204" pitchFamily="34" charset="-122"/>
              <a:ea typeface="Microsoft YaHei" panose="020B0503020204020204" pitchFamily="34" charset="-122"/>
            </a:endParaRPr>
          </a:p>
        </p:txBody>
      </p:sp>
      <p:sp>
        <p:nvSpPr>
          <p:cNvPr id="23" name="圆角矩形标注 22">
            <a:extLst>
              <a:ext uri="{FF2B5EF4-FFF2-40B4-BE49-F238E27FC236}">
                <a16:creationId xmlns:a16="http://schemas.microsoft.com/office/drawing/2014/main" id="{9F953705-49B5-C763-AD90-38AFCD131D59}"/>
              </a:ext>
            </a:extLst>
          </p:cNvPr>
          <p:cNvSpPr/>
          <p:nvPr/>
        </p:nvSpPr>
        <p:spPr>
          <a:xfrm>
            <a:off x="5815352" y="5366904"/>
            <a:ext cx="2074346" cy="711195"/>
          </a:xfrm>
          <a:prstGeom prst="wedgeRoundRectCallout">
            <a:avLst>
              <a:gd name="adj1" fmla="val 33584"/>
              <a:gd name="adj2" fmla="val -99136"/>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缺失</a:t>
            </a:r>
            <a:r>
              <a:rPr kumimoji="1" lang="zh-CN" altLang="en-US" sz="2000" b="1" dirty="0">
                <a:solidFill>
                  <a:srgbClr val="FF0000"/>
                </a:solidFill>
                <a:latin typeface="Microsoft YaHei" panose="020B0503020204020204" pitchFamily="34" charset="-122"/>
                <a:ea typeface="Microsoft YaHei" panose="020B0503020204020204" pitchFamily="34" charset="-122"/>
              </a:rPr>
              <a:t>触觉反馈、</a:t>
            </a:r>
            <a:endParaRPr kumimoji="1" lang="en-US" altLang="zh-CN" sz="2000" b="1" dirty="0">
              <a:solidFill>
                <a:srgbClr val="FF0000"/>
              </a:solidFill>
              <a:latin typeface="Microsoft YaHei" panose="020B0503020204020204" pitchFamily="34" charset="-122"/>
              <a:ea typeface="Microsoft YaHei" panose="020B0503020204020204" pitchFamily="34" charset="-122"/>
            </a:endParaRPr>
          </a:p>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视觉反馈</a:t>
            </a:r>
            <a:r>
              <a:rPr kumimoji="1" lang="zh-CN" altLang="en-US" sz="2000" b="1" dirty="0">
                <a:solidFill>
                  <a:srgbClr val="FF0000"/>
                </a:solidFill>
                <a:latin typeface="Microsoft YaHei" panose="020B0503020204020204" pitchFamily="34" charset="-122"/>
                <a:ea typeface="Microsoft YaHei" panose="020B0503020204020204" pitchFamily="34" charset="-122"/>
              </a:rPr>
              <a:t>精度低</a:t>
            </a:r>
            <a:endParaRPr kumimoji="1" lang="en-US" altLang="zh-CN" sz="2000" b="1" dirty="0">
              <a:solidFill>
                <a:srgbClr val="FF0000"/>
              </a:solidFill>
              <a:latin typeface="Microsoft YaHei" panose="020B0503020204020204" pitchFamily="34" charset="-122"/>
              <a:ea typeface="Microsoft YaHei" panose="020B0503020204020204" pitchFamily="34" charset="-122"/>
            </a:endParaRPr>
          </a:p>
        </p:txBody>
      </p:sp>
      <p:sp>
        <p:nvSpPr>
          <p:cNvPr id="24" name="圆角矩形标注 23">
            <a:extLst>
              <a:ext uri="{FF2B5EF4-FFF2-40B4-BE49-F238E27FC236}">
                <a16:creationId xmlns:a16="http://schemas.microsoft.com/office/drawing/2014/main" id="{38975F1C-4236-A7C5-5EF2-C0C7A1256EE2}"/>
              </a:ext>
            </a:extLst>
          </p:cNvPr>
          <p:cNvSpPr/>
          <p:nvPr/>
        </p:nvSpPr>
        <p:spPr>
          <a:xfrm>
            <a:off x="9948368" y="2645229"/>
            <a:ext cx="2074347" cy="971434"/>
          </a:xfrm>
          <a:prstGeom prst="wedgeRoundRectCallout">
            <a:avLst>
              <a:gd name="adj1" fmla="val -70583"/>
              <a:gd name="adj2" fmla="val 88545"/>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取点</a:t>
            </a:r>
            <a:r>
              <a:rPr kumimoji="1" lang="zh-CN" altLang="en-US" sz="2000" b="1" dirty="0">
                <a:solidFill>
                  <a:srgbClr val="FF0000"/>
                </a:solidFill>
                <a:latin typeface="Microsoft YaHei" panose="020B0503020204020204" pitchFamily="34" charset="-122"/>
                <a:ea typeface="Microsoft YaHei" panose="020B0503020204020204" pitchFamily="34" charset="-122"/>
              </a:rPr>
              <a:t>依赖手工，</a:t>
            </a:r>
            <a:endParaRPr kumimoji="1" lang="en-US" altLang="zh-CN" sz="2000" b="1" dirty="0">
              <a:solidFill>
                <a:srgbClr val="FF0000"/>
              </a:solidFill>
              <a:latin typeface="Microsoft YaHei" panose="020B0503020204020204" pitchFamily="34" charset="-122"/>
              <a:ea typeface="Microsoft YaHei" panose="020B0503020204020204" pitchFamily="34" charset="-122"/>
            </a:endParaRPr>
          </a:p>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未与</a:t>
            </a:r>
            <a:r>
              <a:rPr kumimoji="1" lang="zh-CN" altLang="en-US" sz="2000" b="1" dirty="0">
                <a:solidFill>
                  <a:srgbClr val="FF0000"/>
                </a:solidFill>
                <a:latin typeface="Microsoft YaHei" panose="020B0503020204020204" pitchFamily="34" charset="-122"/>
                <a:ea typeface="Microsoft YaHei" panose="020B0503020204020204" pitchFamily="34" charset="-122"/>
              </a:rPr>
              <a:t>多模态数字面容</a:t>
            </a:r>
            <a:r>
              <a:rPr kumimoji="1" lang="zh-CN" altLang="en-US" sz="2000" b="1" dirty="0">
                <a:solidFill>
                  <a:schemeClr val="tx2"/>
                </a:solidFill>
                <a:latin typeface="Microsoft YaHei" panose="020B0503020204020204" pitchFamily="34" charset="-122"/>
                <a:ea typeface="Microsoft YaHei" panose="020B0503020204020204" pitchFamily="34" charset="-122"/>
              </a:rPr>
              <a:t>结合</a:t>
            </a:r>
            <a:endParaRPr kumimoji="1" lang="en-US" altLang="zh-CN" sz="2000" b="1" dirty="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548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5"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18"/>
                </p:tgtEl>
              </p:cMediaNode>
            </p:vide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indefinite"/>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8"/>
                                        </p:tgtEl>
                                      </p:cBhvr>
                                    </p:cmd>
                                  </p:childTnLst>
                                </p:cTn>
                              </p:par>
                            </p:childTnLst>
                          </p:cTn>
                        </p:par>
                      </p:childTnLst>
                    </p:cTn>
                  </p:par>
                </p:childTnLst>
              </p:cTn>
              <p:nextCondLst>
                <p:cond evt="onClick" delay="0">
                  <p:tgtEl>
                    <p:spTgt spid="18"/>
                  </p:tgtEl>
                </p:cond>
              </p:nextCondLst>
            </p:seq>
          </p:childTnLst>
        </p:cTn>
      </p:par>
    </p:tnLst>
    <p:bldLst>
      <p:bldP spid="22" grpId="0" animBg="1"/>
      <p:bldP spid="2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微软雅黑" panose="020B0503020204020204" pitchFamily="34" charset="-122"/>
              </a:rPr>
              <a:t>作品思路</a:t>
            </a:r>
          </a:p>
        </p:txBody>
      </p:sp>
      <p:sp>
        <p:nvSpPr>
          <p:cNvPr id="42" name="圆角矩形 41">
            <a:extLst>
              <a:ext uri="{FF2B5EF4-FFF2-40B4-BE49-F238E27FC236}">
                <a16:creationId xmlns:a16="http://schemas.microsoft.com/office/drawing/2014/main" id="{E0B9314F-9760-8C48-C29F-8B53C8F1FAB3}"/>
              </a:ext>
            </a:extLst>
          </p:cNvPr>
          <p:cNvSpPr/>
          <p:nvPr/>
        </p:nvSpPr>
        <p:spPr>
          <a:xfrm>
            <a:off x="242564" y="3816918"/>
            <a:ext cx="2086598" cy="69296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取点和注射</a:t>
            </a:r>
            <a:r>
              <a:rPr kumimoji="1" lang="zh-CN" altLang="en-US" sz="2000" b="1" dirty="0">
                <a:solidFill>
                  <a:srgbClr val="FF0000"/>
                </a:solidFill>
                <a:latin typeface="Microsoft YaHei" panose="020B0503020204020204" pitchFamily="34" charset="-122"/>
                <a:ea typeface="Microsoft YaHei" panose="020B0503020204020204" pitchFamily="34" charset="-122"/>
              </a:rPr>
              <a:t>依赖手工</a:t>
            </a:r>
          </a:p>
        </p:txBody>
      </p:sp>
      <p:sp>
        <p:nvSpPr>
          <p:cNvPr id="43" name="圆角矩形 42">
            <a:extLst>
              <a:ext uri="{FF2B5EF4-FFF2-40B4-BE49-F238E27FC236}">
                <a16:creationId xmlns:a16="http://schemas.microsoft.com/office/drawing/2014/main" id="{68830252-89BC-E613-9D97-68EE73B2F736}"/>
              </a:ext>
            </a:extLst>
          </p:cNvPr>
          <p:cNvSpPr/>
          <p:nvPr/>
        </p:nvSpPr>
        <p:spPr>
          <a:xfrm>
            <a:off x="242297" y="2687733"/>
            <a:ext cx="2086598" cy="69713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影像来源杂散、单模态精度低</a:t>
            </a:r>
            <a:endParaRPr kumimoji="1" lang="en-US" altLang="zh-CN" sz="2000" b="1" dirty="0">
              <a:solidFill>
                <a:srgbClr val="FF0000"/>
              </a:solidFill>
              <a:latin typeface="Microsoft YaHei" panose="020B0503020204020204" pitchFamily="34" charset="-122"/>
              <a:ea typeface="Microsoft YaHei" panose="020B0503020204020204" pitchFamily="34" charset="-122"/>
            </a:endParaRPr>
          </a:p>
        </p:txBody>
      </p:sp>
      <p:sp>
        <p:nvSpPr>
          <p:cNvPr id="44" name="圆角矩形 43">
            <a:extLst>
              <a:ext uri="{FF2B5EF4-FFF2-40B4-BE49-F238E27FC236}">
                <a16:creationId xmlns:a16="http://schemas.microsoft.com/office/drawing/2014/main" id="{19C941B9-74B2-5406-5766-6EC3A7468C6B}"/>
              </a:ext>
            </a:extLst>
          </p:cNvPr>
          <p:cNvSpPr/>
          <p:nvPr/>
        </p:nvSpPr>
        <p:spPr>
          <a:xfrm>
            <a:off x="242565" y="4921869"/>
            <a:ext cx="2086598" cy="69296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缺失</a:t>
            </a:r>
            <a:r>
              <a:rPr kumimoji="1" lang="zh-CN" altLang="en-US" sz="2000" b="1" dirty="0">
                <a:solidFill>
                  <a:srgbClr val="FF0000"/>
                </a:solidFill>
                <a:latin typeface="Microsoft YaHei" panose="020B0503020204020204" pitchFamily="34" charset="-122"/>
                <a:ea typeface="Microsoft YaHei" panose="020B0503020204020204" pitchFamily="34" charset="-122"/>
              </a:rPr>
              <a:t>触觉反馈、</a:t>
            </a:r>
            <a:endParaRPr kumimoji="1" lang="en-US" altLang="zh-CN" sz="2000" b="1" dirty="0">
              <a:solidFill>
                <a:srgbClr val="FF0000"/>
              </a:solidFill>
              <a:latin typeface="Microsoft YaHei" panose="020B0503020204020204" pitchFamily="34" charset="-122"/>
              <a:ea typeface="Microsoft YaHei" panose="020B0503020204020204" pitchFamily="34" charset="-122"/>
            </a:endParaRPr>
          </a:p>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视觉反馈</a:t>
            </a:r>
            <a:r>
              <a:rPr kumimoji="1" lang="zh-CN" altLang="en-US" sz="2000" b="1" dirty="0">
                <a:solidFill>
                  <a:srgbClr val="FF0000"/>
                </a:solidFill>
                <a:latin typeface="Microsoft YaHei" panose="020B0503020204020204" pitchFamily="34" charset="-122"/>
                <a:ea typeface="Microsoft YaHei" panose="020B0503020204020204" pitchFamily="34" charset="-122"/>
              </a:rPr>
              <a:t>精度低</a:t>
            </a:r>
            <a:endParaRPr kumimoji="1" lang="en-US" altLang="zh-CN" sz="2000" b="1" dirty="0">
              <a:solidFill>
                <a:srgbClr val="FF0000"/>
              </a:solidFill>
              <a:latin typeface="Microsoft YaHei" panose="020B0503020204020204" pitchFamily="34" charset="-122"/>
              <a:ea typeface="Microsoft YaHei" panose="020B0503020204020204" pitchFamily="34" charset="-122"/>
            </a:endParaRPr>
          </a:p>
        </p:txBody>
      </p:sp>
      <p:sp>
        <p:nvSpPr>
          <p:cNvPr id="45" name="圆角矩形 44">
            <a:extLst>
              <a:ext uri="{FF2B5EF4-FFF2-40B4-BE49-F238E27FC236}">
                <a16:creationId xmlns:a16="http://schemas.microsoft.com/office/drawing/2014/main" id="{795EB7C4-7372-3282-B4C5-4CF7B7455D3C}"/>
              </a:ext>
            </a:extLst>
          </p:cNvPr>
          <p:cNvSpPr/>
          <p:nvPr/>
        </p:nvSpPr>
        <p:spPr>
          <a:xfrm>
            <a:off x="5555792" y="1805962"/>
            <a:ext cx="1872740" cy="4756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核心技术</a:t>
            </a:r>
            <a:endParaRPr kumimoji="1" lang="en-US" altLang="zh-CN" sz="2000" b="1" dirty="0">
              <a:solidFill>
                <a:schemeClr val="tx2"/>
              </a:solidFill>
              <a:latin typeface="Microsoft YaHei" panose="020B0503020204020204" pitchFamily="34" charset="-122"/>
              <a:ea typeface="Microsoft YaHei" panose="020B0503020204020204" pitchFamily="34" charset="-122"/>
            </a:endParaRPr>
          </a:p>
        </p:txBody>
      </p:sp>
      <p:sp>
        <p:nvSpPr>
          <p:cNvPr id="46" name="文本框 45">
            <a:extLst>
              <a:ext uri="{FF2B5EF4-FFF2-40B4-BE49-F238E27FC236}">
                <a16:creationId xmlns:a16="http://schemas.microsoft.com/office/drawing/2014/main" id="{97829120-AFAA-22BF-666C-9016B494507C}"/>
              </a:ext>
            </a:extLst>
          </p:cNvPr>
          <p:cNvSpPr txBox="1"/>
          <p:nvPr/>
        </p:nvSpPr>
        <p:spPr>
          <a:xfrm>
            <a:off x="2136588" y="3226709"/>
            <a:ext cx="1267123" cy="707886"/>
          </a:xfrm>
          <a:prstGeom prst="rect">
            <a:avLst/>
          </a:prstGeom>
          <a:noFill/>
        </p:spPr>
        <p:txBody>
          <a:bodyPr wrap="square">
            <a:spAutoFit/>
          </a:bodyPr>
          <a:lstStyle/>
          <a:p>
            <a:pPr algn="ctr"/>
            <a:r>
              <a:rPr lang="zh-CN" altLang="en-US" sz="2000" b="1" dirty="0">
                <a:ln w="0"/>
                <a:solidFill>
                  <a:schemeClr val="accent6"/>
                </a:solidFill>
                <a:latin typeface="Microsoft YaHei" panose="020B0503020204020204" pitchFamily="34" charset="-122"/>
                <a:ea typeface="Microsoft YaHei" panose="020B0503020204020204" pitchFamily="34" charset="-122"/>
              </a:rPr>
              <a:t>术前</a:t>
            </a:r>
            <a:endParaRPr lang="en-US" altLang="zh-CN" sz="2000" b="1" dirty="0">
              <a:ln w="0"/>
              <a:solidFill>
                <a:schemeClr val="accent6"/>
              </a:solidFill>
              <a:latin typeface="Microsoft YaHei" panose="020B0503020204020204" pitchFamily="34" charset="-122"/>
              <a:ea typeface="Microsoft YaHei" panose="020B0503020204020204" pitchFamily="34" charset="-122"/>
            </a:endParaRPr>
          </a:p>
          <a:p>
            <a:pPr algn="ctr"/>
            <a:r>
              <a:rPr lang="zh-CN" altLang="en-US" sz="2000" b="1" dirty="0">
                <a:ln w="0"/>
                <a:solidFill>
                  <a:schemeClr val="accent6"/>
                </a:solidFill>
                <a:latin typeface="Microsoft YaHei" panose="020B0503020204020204" pitchFamily="34" charset="-122"/>
                <a:ea typeface="Microsoft YaHei" panose="020B0503020204020204" pitchFamily="34" charset="-122"/>
              </a:rPr>
              <a:t>规划</a:t>
            </a:r>
            <a:endParaRPr lang="en-US" altLang="zh-CN" sz="2000" b="1" dirty="0">
              <a:ln w="0"/>
              <a:solidFill>
                <a:schemeClr val="accent6"/>
              </a:solidFill>
              <a:latin typeface="Microsoft YaHei" panose="020B0503020204020204" pitchFamily="34" charset="-122"/>
              <a:ea typeface="Microsoft YaHei" panose="020B0503020204020204" pitchFamily="34" charset="-122"/>
            </a:endParaRPr>
          </a:p>
        </p:txBody>
      </p:sp>
      <p:sp>
        <p:nvSpPr>
          <p:cNvPr id="47" name="文本框 46">
            <a:extLst>
              <a:ext uri="{FF2B5EF4-FFF2-40B4-BE49-F238E27FC236}">
                <a16:creationId xmlns:a16="http://schemas.microsoft.com/office/drawing/2014/main" id="{EA8A9F4C-6E79-B578-D342-FF931F9564B2}"/>
              </a:ext>
            </a:extLst>
          </p:cNvPr>
          <p:cNvSpPr txBox="1"/>
          <p:nvPr/>
        </p:nvSpPr>
        <p:spPr>
          <a:xfrm>
            <a:off x="2146900" y="4429086"/>
            <a:ext cx="1240831" cy="707886"/>
          </a:xfrm>
          <a:prstGeom prst="rect">
            <a:avLst/>
          </a:prstGeom>
          <a:noFill/>
        </p:spPr>
        <p:txBody>
          <a:bodyPr wrap="square">
            <a:spAutoFit/>
          </a:bodyPr>
          <a:lstStyle/>
          <a:p>
            <a:pPr algn="ctr"/>
            <a:r>
              <a:rPr lang="zh-CN" altLang="en-US" sz="2000" b="1" dirty="0">
                <a:solidFill>
                  <a:schemeClr val="accent6"/>
                </a:solidFill>
                <a:latin typeface="Microsoft YaHei" panose="020B0503020204020204" pitchFamily="34" charset="-122"/>
                <a:ea typeface="Microsoft YaHei" panose="020B0503020204020204" pitchFamily="34" charset="-122"/>
              </a:rPr>
              <a:t>术中</a:t>
            </a:r>
            <a:endParaRPr lang="en-US" altLang="zh-CN" sz="2000" b="1" dirty="0">
              <a:solidFill>
                <a:schemeClr val="accent6"/>
              </a:solidFill>
              <a:latin typeface="Microsoft YaHei" panose="020B0503020204020204" pitchFamily="34" charset="-122"/>
              <a:ea typeface="Microsoft YaHei" panose="020B0503020204020204" pitchFamily="34" charset="-122"/>
            </a:endParaRPr>
          </a:p>
          <a:p>
            <a:pPr algn="ctr"/>
            <a:r>
              <a:rPr lang="zh-CN" altLang="en-US" sz="2000" b="1" dirty="0">
                <a:solidFill>
                  <a:schemeClr val="accent6"/>
                </a:solidFill>
                <a:latin typeface="Microsoft YaHei" panose="020B0503020204020204" pitchFamily="34" charset="-122"/>
                <a:ea typeface="Microsoft YaHei" panose="020B0503020204020204" pitchFamily="34" charset="-122"/>
              </a:rPr>
              <a:t>辅助</a:t>
            </a:r>
            <a:endParaRPr lang="en-US" altLang="zh-CN" sz="2000" b="1" dirty="0">
              <a:solidFill>
                <a:schemeClr val="accent6"/>
              </a:solidFill>
              <a:latin typeface="Microsoft YaHei" panose="020B0503020204020204" pitchFamily="34" charset="-122"/>
              <a:ea typeface="Microsoft YaHei" panose="020B0503020204020204" pitchFamily="34" charset="-122"/>
            </a:endParaRPr>
          </a:p>
        </p:txBody>
      </p:sp>
      <p:sp>
        <p:nvSpPr>
          <p:cNvPr id="51" name="矩形 50">
            <a:extLst>
              <a:ext uri="{FF2B5EF4-FFF2-40B4-BE49-F238E27FC236}">
                <a16:creationId xmlns:a16="http://schemas.microsoft.com/office/drawing/2014/main" id="{B43A0B08-4CFC-2DDC-38C9-F812CD520424}"/>
              </a:ext>
            </a:extLst>
          </p:cNvPr>
          <p:cNvSpPr/>
          <p:nvPr/>
        </p:nvSpPr>
        <p:spPr>
          <a:xfrm>
            <a:off x="3121487" y="2275742"/>
            <a:ext cx="6741351" cy="3770877"/>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52" name="文本框 51">
            <a:extLst>
              <a:ext uri="{FF2B5EF4-FFF2-40B4-BE49-F238E27FC236}">
                <a16:creationId xmlns:a16="http://schemas.microsoft.com/office/drawing/2014/main" id="{9F56BC71-E551-4CD7-9F7A-3CF3C79C46F5}"/>
              </a:ext>
            </a:extLst>
          </p:cNvPr>
          <p:cNvSpPr txBox="1"/>
          <p:nvPr/>
        </p:nvSpPr>
        <p:spPr>
          <a:xfrm>
            <a:off x="6660413" y="4222787"/>
            <a:ext cx="3049216" cy="369332"/>
          </a:xfrm>
          <a:prstGeom prst="rect">
            <a:avLst/>
          </a:prstGeom>
          <a:noFill/>
        </p:spPr>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智能注射类整形手术机器人</a:t>
            </a:r>
          </a:p>
        </p:txBody>
      </p:sp>
      <p:sp>
        <p:nvSpPr>
          <p:cNvPr id="53" name="圆角矩形 52">
            <a:extLst>
              <a:ext uri="{FF2B5EF4-FFF2-40B4-BE49-F238E27FC236}">
                <a16:creationId xmlns:a16="http://schemas.microsoft.com/office/drawing/2014/main" id="{FD1CBC2F-4889-8B25-4F59-0AE171317131}"/>
              </a:ext>
            </a:extLst>
          </p:cNvPr>
          <p:cNvSpPr/>
          <p:nvPr/>
        </p:nvSpPr>
        <p:spPr>
          <a:xfrm>
            <a:off x="3318048" y="3820141"/>
            <a:ext cx="1872741" cy="65925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注射点智能选取</a:t>
            </a:r>
            <a:endParaRPr kumimoji="1" lang="en-US" altLang="zh-CN" sz="2000" b="1" dirty="0">
              <a:solidFill>
                <a:schemeClr val="tx2"/>
              </a:solidFill>
              <a:latin typeface="Microsoft YaHei" panose="020B0503020204020204" pitchFamily="34" charset="-122"/>
              <a:ea typeface="Microsoft YaHei" panose="020B0503020204020204" pitchFamily="34" charset="-122"/>
            </a:endParaRPr>
          </a:p>
        </p:txBody>
      </p:sp>
      <p:sp>
        <p:nvSpPr>
          <p:cNvPr id="54" name="圆角矩形 53">
            <a:extLst>
              <a:ext uri="{FF2B5EF4-FFF2-40B4-BE49-F238E27FC236}">
                <a16:creationId xmlns:a16="http://schemas.microsoft.com/office/drawing/2014/main" id="{66A41FFB-897D-EE90-7435-E4CFCDA151E5}"/>
              </a:ext>
            </a:extLst>
          </p:cNvPr>
          <p:cNvSpPr/>
          <p:nvPr/>
        </p:nvSpPr>
        <p:spPr>
          <a:xfrm>
            <a:off x="3318048" y="4908237"/>
            <a:ext cx="1872741" cy="69296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注射过程自动安全混合控制</a:t>
            </a:r>
            <a:endParaRPr kumimoji="1" lang="en-US" altLang="zh-CN" sz="2000" b="1" dirty="0">
              <a:solidFill>
                <a:schemeClr val="tx2"/>
              </a:solidFill>
              <a:latin typeface="Microsoft YaHei" panose="020B0503020204020204" pitchFamily="34" charset="-122"/>
              <a:ea typeface="Microsoft YaHei" panose="020B0503020204020204" pitchFamily="34" charset="-122"/>
            </a:endParaRPr>
          </a:p>
        </p:txBody>
      </p:sp>
      <p:sp>
        <p:nvSpPr>
          <p:cNvPr id="55" name="圆角矩形 54">
            <a:extLst>
              <a:ext uri="{FF2B5EF4-FFF2-40B4-BE49-F238E27FC236}">
                <a16:creationId xmlns:a16="http://schemas.microsoft.com/office/drawing/2014/main" id="{B1BE552D-EC4A-BDC1-6F31-0B7CADC5F90D}"/>
              </a:ext>
            </a:extLst>
          </p:cNvPr>
          <p:cNvSpPr/>
          <p:nvPr/>
        </p:nvSpPr>
        <p:spPr>
          <a:xfrm>
            <a:off x="3318048" y="2676189"/>
            <a:ext cx="1872740" cy="69296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多模态</a:t>
            </a:r>
            <a:r>
              <a:rPr kumimoji="1" lang="en-US" altLang="zh-CN" sz="2000" b="1" dirty="0">
                <a:solidFill>
                  <a:schemeClr val="tx2"/>
                </a:solidFill>
                <a:latin typeface="Microsoft YaHei" panose="020B0503020204020204" pitchFamily="34" charset="-122"/>
                <a:ea typeface="Microsoft YaHei" panose="020B0503020204020204" pitchFamily="34" charset="-122"/>
              </a:rPr>
              <a:t>3D</a:t>
            </a:r>
            <a:r>
              <a:rPr kumimoji="1" lang="zh-CN" altLang="en-US" sz="2000" b="1" dirty="0">
                <a:solidFill>
                  <a:schemeClr val="tx2"/>
                </a:solidFill>
                <a:latin typeface="Microsoft YaHei" panose="020B0503020204020204" pitchFamily="34" charset="-122"/>
                <a:ea typeface="Microsoft YaHei" panose="020B0503020204020204" pitchFamily="34" charset="-122"/>
              </a:rPr>
              <a:t>数字面容</a:t>
            </a:r>
            <a:endParaRPr kumimoji="1" lang="en-US" altLang="zh-CN" sz="2000" b="1" dirty="0">
              <a:solidFill>
                <a:schemeClr val="tx2"/>
              </a:solidFill>
              <a:latin typeface="Microsoft YaHei" panose="020B0503020204020204" pitchFamily="34" charset="-122"/>
              <a:ea typeface="Microsoft YaHei" panose="020B0503020204020204" pitchFamily="34" charset="-122"/>
            </a:endParaRPr>
          </a:p>
        </p:txBody>
      </p:sp>
      <p:pic>
        <p:nvPicPr>
          <p:cNvPr id="56" name="图片 55">
            <a:extLst>
              <a:ext uri="{FF2B5EF4-FFF2-40B4-BE49-F238E27FC236}">
                <a16:creationId xmlns:a16="http://schemas.microsoft.com/office/drawing/2014/main" id="{2F8A61B6-955B-2E27-F901-497E54A8AE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04939" y="4661328"/>
            <a:ext cx="1505869" cy="1129401"/>
          </a:xfrm>
          <a:prstGeom prst="rect">
            <a:avLst/>
          </a:prstGeom>
          <a:ln>
            <a:noFill/>
          </a:ln>
          <a:effectLst>
            <a:outerShdw blurRad="292100" dist="139700" dir="2700000" algn="tl" rotWithShape="0">
              <a:srgbClr val="333333">
                <a:alpha val="65000"/>
              </a:srgbClr>
            </a:outerShdw>
          </a:effectLst>
        </p:spPr>
      </p:pic>
      <p:sp>
        <p:nvSpPr>
          <p:cNvPr id="57" name="矩形 56">
            <a:extLst>
              <a:ext uri="{FF2B5EF4-FFF2-40B4-BE49-F238E27FC236}">
                <a16:creationId xmlns:a16="http://schemas.microsoft.com/office/drawing/2014/main" id="{3BDE0AAE-C3C8-EE8D-A7A5-F3A938BFFA79}"/>
              </a:ext>
            </a:extLst>
          </p:cNvPr>
          <p:cNvSpPr/>
          <p:nvPr/>
        </p:nvSpPr>
        <p:spPr>
          <a:xfrm>
            <a:off x="5731864" y="3949711"/>
            <a:ext cx="482152" cy="400110"/>
          </a:xfrm>
          <a:prstGeom prst="rect">
            <a:avLst/>
          </a:prstGeom>
          <a:solidFill>
            <a:schemeClr val="bg1">
              <a:lumMod val="95000"/>
            </a:schemeClr>
          </a:solidFill>
        </p:spPr>
        <p:txBody>
          <a:bodyPr vert="horz" wrap="square" anchor="ctr" anchorCtr="1">
            <a:spAutoFit/>
          </a:bodyPr>
          <a:lstStyle/>
          <a:p>
            <a:pPr algn="ctr"/>
            <a:r>
              <a:rPr lang="zh-CN" altLang="en-US" sz="2000" b="1" dirty="0">
                <a:latin typeface="微软雅黑" pitchFamily="34" charset="-122"/>
                <a:ea typeface="微软雅黑" pitchFamily="34" charset="-122"/>
              </a:rPr>
              <a:t>脑</a:t>
            </a:r>
            <a:endParaRPr lang="zh-CN" altLang="en-US" sz="2000" b="1" dirty="0">
              <a:solidFill>
                <a:schemeClr val="tx2"/>
              </a:solidFill>
              <a:latin typeface="微软雅黑" pitchFamily="34" charset="-122"/>
              <a:ea typeface="微软雅黑" pitchFamily="34" charset="-122"/>
            </a:endParaRPr>
          </a:p>
        </p:txBody>
      </p:sp>
      <p:sp>
        <p:nvSpPr>
          <p:cNvPr id="58" name="矩形 57">
            <a:extLst>
              <a:ext uri="{FF2B5EF4-FFF2-40B4-BE49-F238E27FC236}">
                <a16:creationId xmlns:a16="http://schemas.microsoft.com/office/drawing/2014/main" id="{9484FEE5-A9A0-D20F-11AF-73B5EA669398}"/>
              </a:ext>
            </a:extLst>
          </p:cNvPr>
          <p:cNvSpPr/>
          <p:nvPr/>
        </p:nvSpPr>
        <p:spPr>
          <a:xfrm>
            <a:off x="5485759" y="5068294"/>
            <a:ext cx="948855" cy="400110"/>
          </a:xfrm>
          <a:prstGeom prst="rect">
            <a:avLst/>
          </a:prstGeom>
          <a:solidFill>
            <a:schemeClr val="bg1">
              <a:lumMod val="95000"/>
            </a:schemeClr>
          </a:solidFill>
        </p:spPr>
        <p:txBody>
          <a:bodyPr vert="horz" wrap="square" anchor="ctr" anchorCtr="1">
            <a:spAutoFit/>
          </a:bodyPr>
          <a:lstStyle/>
          <a:p>
            <a:pPr algn="ctr"/>
            <a:r>
              <a:rPr lang="zh-CN" altLang="en-US" sz="2000" b="1" dirty="0">
                <a:solidFill>
                  <a:schemeClr val="tx2"/>
                </a:solidFill>
                <a:latin typeface="微软雅黑" pitchFamily="34" charset="-122"/>
                <a:ea typeface="微软雅黑" pitchFamily="34" charset="-122"/>
              </a:rPr>
              <a:t>手</a:t>
            </a:r>
          </a:p>
        </p:txBody>
      </p:sp>
      <p:cxnSp>
        <p:nvCxnSpPr>
          <p:cNvPr id="59" name="直线箭头连接符 11">
            <a:extLst>
              <a:ext uri="{FF2B5EF4-FFF2-40B4-BE49-F238E27FC236}">
                <a16:creationId xmlns:a16="http://schemas.microsoft.com/office/drawing/2014/main" id="{26340DF8-2CA0-9956-FAB9-6D6D653E4DA7}"/>
              </a:ext>
            </a:extLst>
          </p:cNvPr>
          <p:cNvCxnSpPr>
            <a:cxnSpLocks/>
          </p:cNvCxnSpPr>
          <p:nvPr/>
        </p:nvCxnSpPr>
        <p:spPr>
          <a:xfrm>
            <a:off x="5188021" y="4149766"/>
            <a:ext cx="32362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9C6DF7C4-C6B9-0D55-D382-3B2C87856D97}"/>
              </a:ext>
            </a:extLst>
          </p:cNvPr>
          <p:cNvSpPr/>
          <p:nvPr/>
        </p:nvSpPr>
        <p:spPr>
          <a:xfrm>
            <a:off x="5656241" y="2822614"/>
            <a:ext cx="648071" cy="400110"/>
          </a:xfrm>
          <a:prstGeom prst="rect">
            <a:avLst/>
          </a:prstGeom>
          <a:solidFill>
            <a:schemeClr val="bg1">
              <a:lumMod val="95000"/>
            </a:schemeClr>
          </a:solidFill>
        </p:spPr>
        <p:txBody>
          <a:bodyPr vert="horz" wrap="square" anchor="ctr" anchorCtr="1">
            <a:spAutoFit/>
          </a:bodyPr>
          <a:lstStyle/>
          <a:p>
            <a:pPr algn="ctr"/>
            <a:r>
              <a:rPr lang="zh-CN" altLang="en-US" sz="2000" b="1" dirty="0">
                <a:latin typeface="微软雅黑" pitchFamily="34" charset="-122"/>
                <a:ea typeface="微软雅黑" pitchFamily="34" charset="-122"/>
              </a:rPr>
              <a:t>眼</a:t>
            </a:r>
            <a:endParaRPr lang="zh-CN" altLang="en-US" sz="2000" b="1" dirty="0">
              <a:solidFill>
                <a:schemeClr val="tx2"/>
              </a:solidFill>
              <a:latin typeface="微软雅黑" pitchFamily="34" charset="-122"/>
              <a:ea typeface="微软雅黑" pitchFamily="34" charset="-122"/>
            </a:endParaRPr>
          </a:p>
        </p:txBody>
      </p:sp>
      <p:sp>
        <p:nvSpPr>
          <p:cNvPr id="61" name="右大括号 60">
            <a:extLst>
              <a:ext uri="{FF2B5EF4-FFF2-40B4-BE49-F238E27FC236}">
                <a16:creationId xmlns:a16="http://schemas.microsoft.com/office/drawing/2014/main" id="{4462D293-85B8-BFB8-A8D6-CBAA4C07C5EA}"/>
              </a:ext>
            </a:extLst>
          </p:cNvPr>
          <p:cNvSpPr/>
          <p:nvPr/>
        </p:nvSpPr>
        <p:spPr>
          <a:xfrm>
            <a:off x="6325728" y="2795960"/>
            <a:ext cx="208219" cy="264191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p:sp>
        <p:nvSpPr>
          <p:cNvPr id="62" name="矩形 61">
            <a:extLst>
              <a:ext uri="{FF2B5EF4-FFF2-40B4-BE49-F238E27FC236}">
                <a16:creationId xmlns:a16="http://schemas.microsoft.com/office/drawing/2014/main" id="{9FEA30A6-AA22-F60C-1A62-2DB8644D8939}"/>
              </a:ext>
            </a:extLst>
          </p:cNvPr>
          <p:cNvSpPr/>
          <p:nvPr/>
        </p:nvSpPr>
        <p:spPr>
          <a:xfrm>
            <a:off x="577915" y="1875632"/>
            <a:ext cx="1210588" cy="400110"/>
          </a:xfrm>
          <a:prstGeom prst="rect">
            <a:avLst/>
          </a:prstGeom>
        </p:spPr>
        <p:txBody>
          <a:bodyPr vert="horz" wrap="none" anchor="ctr" anchorCtr="1">
            <a:spAutoFit/>
          </a:bodyPr>
          <a:lstStyle/>
          <a:p>
            <a:pPr algn="ctr"/>
            <a:r>
              <a:rPr kumimoji="1" lang="zh-CN" altLang="en-US" sz="2000" b="1" dirty="0">
                <a:latin typeface="Microsoft YaHei" panose="020B0503020204020204" pitchFamily="34" charset="-122"/>
                <a:ea typeface="Microsoft YaHei" panose="020B0503020204020204" pitchFamily="34" charset="-122"/>
              </a:rPr>
              <a:t>现存问题</a:t>
            </a:r>
          </a:p>
        </p:txBody>
      </p:sp>
      <p:cxnSp>
        <p:nvCxnSpPr>
          <p:cNvPr id="63" name="直线箭头连接符 62">
            <a:extLst>
              <a:ext uri="{FF2B5EF4-FFF2-40B4-BE49-F238E27FC236}">
                <a16:creationId xmlns:a16="http://schemas.microsoft.com/office/drawing/2014/main" id="{31647611-EAF8-65D5-AA5D-709EEDB57C3C}"/>
              </a:ext>
            </a:extLst>
          </p:cNvPr>
          <p:cNvCxnSpPr>
            <a:cxnSpLocks/>
            <a:stCxn id="43" idx="3"/>
          </p:cNvCxnSpPr>
          <p:nvPr/>
        </p:nvCxnSpPr>
        <p:spPr>
          <a:xfrm flipV="1">
            <a:off x="2328895" y="3036301"/>
            <a:ext cx="93240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57B26D95-4828-32AB-DD92-8CFDB959E90A}"/>
              </a:ext>
            </a:extLst>
          </p:cNvPr>
          <p:cNvCxnSpPr>
            <a:cxnSpLocks/>
          </p:cNvCxnSpPr>
          <p:nvPr/>
        </p:nvCxnSpPr>
        <p:spPr>
          <a:xfrm flipV="1">
            <a:off x="2329162" y="4151280"/>
            <a:ext cx="932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42F7B28E-DEA1-D260-C2C7-2E985FBB75A9}"/>
              </a:ext>
            </a:extLst>
          </p:cNvPr>
          <p:cNvCxnSpPr>
            <a:cxnSpLocks/>
          </p:cNvCxnSpPr>
          <p:nvPr/>
        </p:nvCxnSpPr>
        <p:spPr>
          <a:xfrm>
            <a:off x="2329162" y="5268349"/>
            <a:ext cx="9291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11">
            <a:extLst>
              <a:ext uri="{FF2B5EF4-FFF2-40B4-BE49-F238E27FC236}">
                <a16:creationId xmlns:a16="http://schemas.microsoft.com/office/drawing/2014/main" id="{1A6366D6-1E6E-D2C6-9B18-064AC0B63F57}"/>
              </a:ext>
            </a:extLst>
          </p:cNvPr>
          <p:cNvCxnSpPr>
            <a:cxnSpLocks/>
          </p:cNvCxnSpPr>
          <p:nvPr/>
        </p:nvCxnSpPr>
        <p:spPr>
          <a:xfrm>
            <a:off x="5188021" y="3022669"/>
            <a:ext cx="32362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11">
            <a:extLst>
              <a:ext uri="{FF2B5EF4-FFF2-40B4-BE49-F238E27FC236}">
                <a16:creationId xmlns:a16="http://schemas.microsoft.com/office/drawing/2014/main" id="{C0FDEBB4-0C5D-D5AF-9AAA-336C5AA54396}"/>
              </a:ext>
            </a:extLst>
          </p:cNvPr>
          <p:cNvCxnSpPr>
            <a:cxnSpLocks/>
          </p:cNvCxnSpPr>
          <p:nvPr/>
        </p:nvCxnSpPr>
        <p:spPr>
          <a:xfrm>
            <a:off x="5188021" y="5254717"/>
            <a:ext cx="32362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9" name="图片 68">
            <a:extLst>
              <a:ext uri="{FF2B5EF4-FFF2-40B4-BE49-F238E27FC236}">
                <a16:creationId xmlns:a16="http://schemas.microsoft.com/office/drawing/2014/main" id="{E838C41B-1DD9-D3C9-9C13-6C11AC8972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593172" y="2970387"/>
            <a:ext cx="1129401" cy="1129401"/>
          </a:xfrm>
          <a:prstGeom prst="rect">
            <a:avLst/>
          </a:prstGeom>
          <a:ln>
            <a:noFill/>
          </a:ln>
          <a:effectLst>
            <a:outerShdw blurRad="292100" dist="139700" dir="2700000" algn="tl" rotWithShape="0">
              <a:srgbClr val="333333">
                <a:alpha val="65000"/>
              </a:srgbClr>
            </a:outerShdw>
          </a:effectLst>
        </p:spPr>
      </p:pic>
      <p:sp>
        <p:nvSpPr>
          <p:cNvPr id="70" name="文本框 69">
            <a:extLst>
              <a:ext uri="{FF2B5EF4-FFF2-40B4-BE49-F238E27FC236}">
                <a16:creationId xmlns:a16="http://schemas.microsoft.com/office/drawing/2014/main" id="{A666E84A-FF7D-F1B3-A351-BA14B1E7F2D2}"/>
              </a:ext>
            </a:extLst>
          </p:cNvPr>
          <p:cNvSpPr txBox="1"/>
          <p:nvPr/>
        </p:nvSpPr>
        <p:spPr>
          <a:xfrm>
            <a:off x="6637621" y="2503067"/>
            <a:ext cx="3049216" cy="369332"/>
          </a:xfrm>
          <a:prstGeom prst="rect">
            <a:avLst/>
          </a:prstGeom>
          <a:noFill/>
        </p:spPr>
        <p:txBody>
          <a:bodyPr wrap="square" rtlCol="0">
            <a:spAutoFit/>
          </a:bodyPr>
          <a:lstStyle/>
          <a:p>
            <a:pPr algn="ctr"/>
            <a:r>
              <a:rPr lang="en-US" altLang="zh-CN" sz="1800" b="1" dirty="0">
                <a:latin typeface="微软雅黑" panose="020B0503020204020204" pitchFamily="34" charset="-122"/>
                <a:ea typeface="微软雅黑" panose="020B0503020204020204" pitchFamily="34" charset="-122"/>
              </a:rPr>
              <a:t>3D</a:t>
            </a:r>
            <a:r>
              <a:rPr lang="zh-CN" altLang="en-US" sz="1800" b="1" dirty="0">
                <a:latin typeface="微软雅黑" panose="020B0503020204020204" pitchFamily="34" charset="-122"/>
                <a:ea typeface="微软雅黑" panose="020B0503020204020204" pitchFamily="34" charset="-122"/>
              </a:rPr>
              <a:t>深度数字面容多模态模型</a:t>
            </a:r>
          </a:p>
        </p:txBody>
      </p:sp>
      <p:sp>
        <p:nvSpPr>
          <p:cNvPr id="76" name="右大括号 75">
            <a:extLst>
              <a:ext uri="{FF2B5EF4-FFF2-40B4-BE49-F238E27FC236}">
                <a16:creationId xmlns:a16="http://schemas.microsoft.com/office/drawing/2014/main" id="{D6922E37-A8F5-638C-CFE4-C833CFEE09B3}"/>
              </a:ext>
            </a:extLst>
          </p:cNvPr>
          <p:cNvSpPr/>
          <p:nvPr/>
        </p:nvSpPr>
        <p:spPr>
          <a:xfrm>
            <a:off x="9816253" y="2790746"/>
            <a:ext cx="511591" cy="265554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dirty="0"/>
          </a:p>
        </p:txBody>
      </p:sp>
      <p:sp>
        <p:nvSpPr>
          <p:cNvPr id="77" name="圆角矩形 64">
            <a:extLst>
              <a:ext uri="{FF2B5EF4-FFF2-40B4-BE49-F238E27FC236}">
                <a16:creationId xmlns:a16="http://schemas.microsoft.com/office/drawing/2014/main" id="{E56C7989-89D5-19B9-E808-A9C7702CAD7D}"/>
              </a:ext>
            </a:extLst>
          </p:cNvPr>
          <p:cNvSpPr/>
          <p:nvPr/>
        </p:nvSpPr>
        <p:spPr>
          <a:xfrm>
            <a:off x="10490085" y="3203413"/>
            <a:ext cx="1459352" cy="187193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icrosoft YaHei" panose="020B0503020204020204" pitchFamily="34" charset="-122"/>
                <a:ea typeface="Microsoft YaHei" panose="020B0503020204020204" pitchFamily="34" charset="-122"/>
              </a:rPr>
              <a:t>智能辅助手术系统</a:t>
            </a:r>
          </a:p>
        </p:txBody>
      </p:sp>
    </p:spTree>
    <p:extLst>
      <p:ext uri="{BB962C8B-B14F-4D97-AF65-F5344CB8AC3E}">
        <p14:creationId xmlns:p14="http://schemas.microsoft.com/office/powerpoint/2010/main" val="278044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22" presetClass="entr" presetSubtype="8"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left)">
                                      <p:cBhvr>
                                        <p:cTn id="13" dur="500"/>
                                        <p:tgtEl>
                                          <p:spTgt spid="63"/>
                                        </p:tgtEl>
                                      </p:cBhvr>
                                    </p:animEffect>
                                  </p:childTnLst>
                                </p:cTn>
                              </p:par>
                              <p:par>
                                <p:cTn id="14" presetID="22" presetClass="entr" presetSubtype="8"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left)">
                                      <p:cBhvr>
                                        <p:cTn id="16" dur="500"/>
                                        <p:tgtEl>
                                          <p:spTgt spid="64"/>
                                        </p:tgtEl>
                                      </p:cBhvr>
                                    </p:animEffect>
                                  </p:childTnLst>
                                </p:cTn>
                              </p:par>
                              <p:par>
                                <p:cTn id="17" presetID="22" presetClass="entr" presetSubtype="8"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left)">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wipe(left)">
                                      <p:cBhvr>
                                        <p:cTn id="24" dur="500"/>
                                        <p:tgtEl>
                                          <p:spTgt spid="5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wipe(left)">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par>
                                <p:cTn id="36" presetID="22" presetClass="entr" presetSubtype="8" fill="hold"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wipe(left)">
                                      <p:cBhvr>
                                        <p:cTn id="38" dur="500"/>
                                        <p:tgtEl>
                                          <p:spTgt spid="5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wipe(left)">
                                      <p:cBhvr>
                                        <p:cTn id="41" dur="500"/>
                                        <p:tgtEl>
                                          <p:spTgt spid="5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par>
                                <p:cTn id="48" presetID="22" presetClass="entr" presetSubtype="8"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left)">
                                      <p:cBhvr>
                                        <p:cTn id="50" dur="500"/>
                                        <p:tgtEl>
                                          <p:spTgt spid="66"/>
                                        </p:tgtEl>
                                      </p:cBhvr>
                                    </p:animEffect>
                                  </p:childTnLst>
                                </p:cTn>
                              </p:par>
                              <p:par>
                                <p:cTn id="51" presetID="22" presetClass="entr" presetSubtype="8"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left)">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wipe(up)">
                                      <p:cBhvr>
                                        <p:cTn id="58" dur="500"/>
                                        <p:tgtEl>
                                          <p:spTgt spid="69"/>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wipe(up)">
                                      <p:cBhvr>
                                        <p:cTn id="61" dur="500"/>
                                        <p:tgtEl>
                                          <p:spTgt spid="7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up)">
                                      <p:cBhvr>
                                        <p:cTn id="66" dur="500"/>
                                        <p:tgtEl>
                                          <p:spTgt spid="56"/>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wipe(up)">
                                      <p:cBhvr>
                                        <p:cTn id="69" dur="500"/>
                                        <p:tgtEl>
                                          <p:spTgt spid="5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wipe(left)">
                                      <p:cBhvr>
                                        <p:cTn id="72" dur="500"/>
                                        <p:tgtEl>
                                          <p:spTgt spid="76"/>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wipe(up)">
                                      <p:cBhvr>
                                        <p:cTn id="7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52" grpId="0"/>
      <p:bldP spid="53" grpId="0" animBg="1"/>
      <p:bldP spid="54" grpId="0" animBg="1"/>
      <p:bldP spid="55" grpId="0" animBg="1"/>
      <p:bldP spid="57" grpId="0" animBg="1"/>
      <p:bldP spid="58" grpId="0" animBg="1"/>
      <p:bldP spid="60" grpId="0" animBg="1"/>
      <p:bldP spid="61" grpId="0" animBg="1"/>
      <p:bldP spid="70" grpId="0"/>
      <p:bldP spid="76" grpId="0" animBg="1"/>
      <p:bldP spid="7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9CEC7-A07C-DFAF-B153-6406C6A762C8}"/>
              </a:ext>
            </a:extLst>
          </p:cNvPr>
          <p:cNvSpPr>
            <a:spLocks noGrp="1"/>
          </p:cNvSpPr>
          <p:nvPr>
            <p:ph type="title"/>
          </p:nvPr>
        </p:nvSpPr>
        <p:spPr/>
        <p:txBody>
          <a:bodyPr/>
          <a:lstStyle/>
          <a:p>
            <a:r>
              <a:rPr kumimoji="1" lang="zh-CN" altLang="en-US" dirty="0"/>
              <a:t>解决方案</a:t>
            </a:r>
          </a:p>
        </p:txBody>
      </p:sp>
      <p:sp>
        <p:nvSpPr>
          <p:cNvPr id="4" name="文本框 3">
            <a:extLst>
              <a:ext uri="{FF2B5EF4-FFF2-40B4-BE49-F238E27FC236}">
                <a16:creationId xmlns:a16="http://schemas.microsoft.com/office/drawing/2014/main" id="{E8F51C10-38E9-3E71-C915-3576B1E564D4}"/>
              </a:ext>
            </a:extLst>
          </p:cNvPr>
          <p:cNvSpPr txBox="1"/>
          <p:nvPr/>
        </p:nvSpPr>
        <p:spPr>
          <a:xfrm>
            <a:off x="8471145" y="4088622"/>
            <a:ext cx="2606244" cy="338554"/>
          </a:xfrm>
          <a:prstGeom prst="rect">
            <a:avLst/>
          </a:prstGeom>
          <a:noFill/>
        </p:spPr>
        <p:txBody>
          <a:bodyPr wrap="square">
            <a:spAutoFit/>
          </a:bodyPr>
          <a:lstStyle/>
          <a:p>
            <a:pPr algn="ctr"/>
            <a:r>
              <a:rPr lang="en-US" altLang="zh-CN" sz="1600" dirty="0">
                <a:latin typeface="FangSong" panose="02010609060101010101" pitchFamily="49" charset="-122"/>
                <a:ea typeface="FangSong" panose="02010609060101010101" pitchFamily="49" charset="-122"/>
              </a:rPr>
              <a:t>3D</a:t>
            </a:r>
            <a:r>
              <a:rPr lang="zh-CN" altLang="en-US" sz="1600" dirty="0">
                <a:latin typeface="FangSong" panose="02010609060101010101" pitchFamily="49" charset="-122"/>
                <a:ea typeface="FangSong" panose="02010609060101010101" pitchFamily="49" charset="-122"/>
              </a:rPr>
              <a:t>数字面容多模态模型</a:t>
            </a:r>
          </a:p>
        </p:txBody>
      </p:sp>
      <p:pic>
        <p:nvPicPr>
          <p:cNvPr id="5" name="多模态模型演示_剪辑25秒.mp4">
            <a:hlinkClick r:id="" action="ppaction://media"/>
            <a:extLst>
              <a:ext uri="{FF2B5EF4-FFF2-40B4-BE49-F238E27FC236}">
                <a16:creationId xmlns:a16="http://schemas.microsoft.com/office/drawing/2014/main" id="{D099490A-31E5-7E7C-9FED-D52E55E24A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76035" y="1315993"/>
            <a:ext cx="4796464" cy="2698011"/>
          </a:xfrm>
          <a:prstGeom prst="rect">
            <a:avLst/>
          </a:prstGeom>
          <a:ln>
            <a:noFill/>
          </a:ln>
          <a:effectLst>
            <a:softEdge rad="112500"/>
          </a:effectLst>
        </p:spPr>
      </p:pic>
      <p:sp>
        <p:nvSpPr>
          <p:cNvPr id="6" name="圆角矩形 5">
            <a:extLst>
              <a:ext uri="{FF2B5EF4-FFF2-40B4-BE49-F238E27FC236}">
                <a16:creationId xmlns:a16="http://schemas.microsoft.com/office/drawing/2014/main" id="{3FCAF2A3-C9C9-F9FF-25D8-8577872B01E1}"/>
              </a:ext>
            </a:extLst>
          </p:cNvPr>
          <p:cNvSpPr/>
          <p:nvPr/>
        </p:nvSpPr>
        <p:spPr>
          <a:xfrm>
            <a:off x="3169766" y="291628"/>
            <a:ext cx="4666133" cy="5067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眼：多模态</a:t>
            </a:r>
            <a:r>
              <a:rPr kumimoji="1" lang="en-US" altLang="zh-CN" sz="2000" b="1" dirty="0">
                <a:solidFill>
                  <a:schemeClr val="tx2"/>
                </a:solidFill>
                <a:latin typeface="Microsoft YaHei" panose="020B0503020204020204" pitchFamily="34" charset="-122"/>
                <a:ea typeface="Microsoft YaHei" panose="020B0503020204020204" pitchFamily="34" charset="-122"/>
              </a:rPr>
              <a:t>3D</a:t>
            </a:r>
            <a:r>
              <a:rPr kumimoji="1" lang="zh-CN" altLang="en-US" sz="2000" b="1" dirty="0">
                <a:solidFill>
                  <a:schemeClr val="tx2"/>
                </a:solidFill>
                <a:latin typeface="Microsoft YaHei" panose="020B0503020204020204" pitchFamily="34" charset="-122"/>
                <a:ea typeface="Microsoft YaHei" panose="020B0503020204020204" pitchFamily="34" charset="-122"/>
              </a:rPr>
              <a:t>数字面容</a:t>
            </a:r>
            <a:r>
              <a:rPr kumimoji="1" lang="en-US" altLang="zh-CN" sz="2000" b="1" dirty="0">
                <a:solidFill>
                  <a:schemeClr val="tx2"/>
                </a:solidFill>
                <a:latin typeface="Microsoft YaHei" panose="020B0503020204020204" pitchFamily="34" charset="-122"/>
                <a:ea typeface="Microsoft YaHei" panose="020B0503020204020204" pitchFamily="34" charset="-122"/>
              </a:rPr>
              <a:t>——</a:t>
            </a:r>
            <a:r>
              <a:rPr kumimoji="1" lang="zh-CN" altLang="en-US" sz="2000" b="1" dirty="0">
                <a:solidFill>
                  <a:schemeClr val="tx2"/>
                </a:solidFill>
                <a:latin typeface="Microsoft YaHei" panose="020B0503020204020204" pitchFamily="34" charset="-122"/>
                <a:ea typeface="Microsoft YaHei" panose="020B0503020204020204" pitchFamily="34" charset="-122"/>
              </a:rPr>
              <a:t>精准建模</a:t>
            </a:r>
            <a:endParaRPr kumimoji="1" lang="en-US" altLang="zh-CN" sz="2000" b="1" dirty="0">
              <a:solidFill>
                <a:schemeClr val="tx2"/>
              </a:solidFill>
              <a:latin typeface="Microsoft YaHei" panose="020B0503020204020204" pitchFamily="34" charset="-122"/>
              <a:ea typeface="Microsoft YaHei" panose="020B0503020204020204" pitchFamily="34" charset="-122"/>
            </a:endParaRPr>
          </a:p>
        </p:txBody>
      </p:sp>
      <p:pic>
        <p:nvPicPr>
          <p:cNvPr id="7" name="内容占位符 3" descr="截屏2023-01-17 18.53.25">
            <a:extLst>
              <a:ext uri="{FF2B5EF4-FFF2-40B4-BE49-F238E27FC236}">
                <a16:creationId xmlns:a16="http://schemas.microsoft.com/office/drawing/2014/main" id="{44A19E3A-5136-1E3B-4B6C-7D5F88C0F9DF}"/>
              </a:ext>
            </a:extLst>
          </p:cNvPr>
          <p:cNvPicPr>
            <a:picLocks noChangeAspect="1"/>
          </p:cNvPicPr>
          <p:nvPr/>
        </p:nvPicPr>
        <p:blipFill>
          <a:blip r:embed="rId5"/>
          <a:stretch>
            <a:fillRect/>
          </a:stretch>
        </p:blipFill>
        <p:spPr>
          <a:xfrm>
            <a:off x="2833525" y="4922445"/>
            <a:ext cx="1665869" cy="1095246"/>
          </a:xfrm>
          <a:prstGeom prst="rect">
            <a:avLst/>
          </a:prstGeom>
        </p:spPr>
      </p:pic>
      <p:pic>
        <p:nvPicPr>
          <p:cNvPr id="8" name="图片 7">
            <a:extLst>
              <a:ext uri="{FF2B5EF4-FFF2-40B4-BE49-F238E27FC236}">
                <a16:creationId xmlns:a16="http://schemas.microsoft.com/office/drawing/2014/main" id="{66B50471-DDCE-9300-C444-29D056B755AD}"/>
              </a:ext>
            </a:extLst>
          </p:cNvPr>
          <p:cNvPicPr>
            <a:picLocks noChangeAspect="1"/>
          </p:cNvPicPr>
          <p:nvPr/>
        </p:nvPicPr>
        <p:blipFill>
          <a:blip r:embed="rId6" cstate="print">
            <a:extLst>
              <a:ext uri="{28A0092B-C50C-407E-A947-70E740481C1C}">
                <a14:useLocalDpi xmlns:a14="http://schemas.microsoft.com/office/drawing/2010/main" val="0"/>
              </a:ext>
            </a:extLst>
          </a:blip>
          <a:srcRect l="22608" r="25326"/>
          <a:stretch>
            <a:fillRect/>
          </a:stretch>
        </p:blipFill>
        <p:spPr>
          <a:xfrm>
            <a:off x="964290" y="4884862"/>
            <a:ext cx="1199765" cy="1296197"/>
          </a:xfrm>
          <a:prstGeom prst="rect">
            <a:avLst/>
          </a:prstGeom>
        </p:spPr>
      </p:pic>
      <p:sp>
        <p:nvSpPr>
          <p:cNvPr id="9" name="Rounded Rectangle 5">
            <a:extLst>
              <a:ext uri="{FF2B5EF4-FFF2-40B4-BE49-F238E27FC236}">
                <a16:creationId xmlns:a16="http://schemas.microsoft.com/office/drawing/2014/main" id="{2884ED6B-BA14-2042-7A4B-AD74429C5C1C}"/>
              </a:ext>
            </a:extLst>
          </p:cNvPr>
          <p:cNvSpPr/>
          <p:nvPr/>
        </p:nvSpPr>
        <p:spPr>
          <a:xfrm>
            <a:off x="2530012" y="2016961"/>
            <a:ext cx="1771204" cy="558057"/>
          </a:xfrm>
          <a:prstGeom prst="roundRect">
            <a:avLst>
              <a:gd name="adj" fmla="val 726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zh-CN" altLang="en-US" sz="1800" b="1" dirty="0">
                <a:latin typeface="微软雅黑" panose="020B0503020204020204" pitchFamily="34" charset="-122"/>
                <a:ea typeface="微软雅黑" panose="020B0503020204020204" pitchFamily="34" charset="-122"/>
                <a:sym typeface="微软雅黑" panose="020B0503020204020204" pitchFamily="34" charset="-122"/>
              </a:rPr>
              <a:t>传感器扫描</a:t>
            </a:r>
            <a:endParaRPr lang="bg-BG"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ounded Rectangle 12">
            <a:extLst>
              <a:ext uri="{FF2B5EF4-FFF2-40B4-BE49-F238E27FC236}">
                <a16:creationId xmlns:a16="http://schemas.microsoft.com/office/drawing/2014/main" id="{75297D50-3ED1-96DC-29B0-32472A636FF4}"/>
              </a:ext>
            </a:extLst>
          </p:cNvPr>
          <p:cNvSpPr/>
          <p:nvPr/>
        </p:nvSpPr>
        <p:spPr>
          <a:xfrm>
            <a:off x="2530012" y="2832162"/>
            <a:ext cx="1771204" cy="558057"/>
          </a:xfrm>
          <a:prstGeom prst="roundRect">
            <a:avLst>
              <a:gd name="adj" fmla="val 726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zh-CN" altLang="en-US" sz="1800" b="1" dirty="0">
                <a:latin typeface="微软雅黑" panose="020B0503020204020204" pitchFamily="34" charset="-122"/>
                <a:ea typeface="微软雅黑" panose="020B0503020204020204" pitchFamily="34" charset="-122"/>
                <a:sym typeface="微软雅黑" panose="020B0503020204020204" pitchFamily="34" charset="-122"/>
              </a:rPr>
              <a:t>图像重建</a:t>
            </a:r>
            <a:endParaRPr lang="bg-BG"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ounded Rectangle 14">
            <a:extLst>
              <a:ext uri="{FF2B5EF4-FFF2-40B4-BE49-F238E27FC236}">
                <a16:creationId xmlns:a16="http://schemas.microsoft.com/office/drawing/2014/main" id="{AD96D9A3-2806-862A-040D-558200EB5628}"/>
              </a:ext>
            </a:extLst>
          </p:cNvPr>
          <p:cNvSpPr/>
          <p:nvPr/>
        </p:nvSpPr>
        <p:spPr>
          <a:xfrm>
            <a:off x="2530012" y="3647363"/>
            <a:ext cx="1771204" cy="558057"/>
          </a:xfrm>
          <a:prstGeom prst="roundRect">
            <a:avLst>
              <a:gd name="adj" fmla="val 726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多模态建模</a:t>
            </a:r>
            <a:endParaRPr lang="bg-BG"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ounded Rectangle 34">
            <a:extLst>
              <a:ext uri="{FF2B5EF4-FFF2-40B4-BE49-F238E27FC236}">
                <a16:creationId xmlns:a16="http://schemas.microsoft.com/office/drawing/2014/main" id="{120248D8-8638-59B2-0B6B-10B8CF6B007F}"/>
              </a:ext>
            </a:extLst>
          </p:cNvPr>
          <p:cNvSpPr/>
          <p:nvPr/>
        </p:nvSpPr>
        <p:spPr>
          <a:xfrm>
            <a:off x="294820" y="2770313"/>
            <a:ext cx="1465622" cy="689788"/>
          </a:xfrm>
          <a:prstGeom prst="roundRect">
            <a:avLst>
              <a:gd name="adj" fmla="val 72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Rectangle 35">
            <a:extLst>
              <a:ext uri="{FF2B5EF4-FFF2-40B4-BE49-F238E27FC236}">
                <a16:creationId xmlns:a16="http://schemas.microsoft.com/office/drawing/2014/main" id="{472EC685-368A-7AEC-1A11-E31FC671C13F}"/>
              </a:ext>
            </a:extLst>
          </p:cNvPr>
          <p:cNvSpPr/>
          <p:nvPr/>
        </p:nvSpPr>
        <p:spPr>
          <a:xfrm>
            <a:off x="218633" y="2741876"/>
            <a:ext cx="1617997" cy="738627"/>
          </a:xfrm>
          <a:prstGeom prst="rect">
            <a:avLst/>
          </a:prstGeom>
          <a:noFill/>
        </p:spPr>
        <p:txBody>
          <a:bodyPr wrap="none" lIns="182843" tIns="91422" rIns="182843" bIns="91422" anchor="ctr">
            <a:spAutoFit/>
          </a:bodyPr>
          <a:lstStyle/>
          <a:p>
            <a:pPr algn="ctr"/>
            <a:r>
              <a:rPr lang="en-US" altLang="zh-CN" sz="1800"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rPr>
              <a:t>3D</a:t>
            </a:r>
            <a:r>
              <a:rPr lang="zh-CN" altLang="en-US" sz="1800"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rPr>
              <a:t>数字面容</a:t>
            </a:r>
            <a:endParaRPr lang="en-US" altLang="zh-CN" sz="1800"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rPr>
              <a:t>多模态模型</a:t>
            </a:r>
            <a:endParaRPr lang="bg-BG" sz="1800"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endParaRPr>
          </a:p>
        </p:txBody>
      </p:sp>
      <p:sp>
        <p:nvSpPr>
          <p:cNvPr id="14" name="Rounded Rectangle 36">
            <a:extLst>
              <a:ext uri="{FF2B5EF4-FFF2-40B4-BE49-F238E27FC236}">
                <a16:creationId xmlns:a16="http://schemas.microsoft.com/office/drawing/2014/main" id="{1EF00F66-C04C-58FA-ADDC-EADA2C6E0749}"/>
              </a:ext>
            </a:extLst>
          </p:cNvPr>
          <p:cNvSpPr/>
          <p:nvPr/>
        </p:nvSpPr>
        <p:spPr>
          <a:xfrm>
            <a:off x="5071306" y="1341483"/>
            <a:ext cx="1771204" cy="395030"/>
          </a:xfrm>
          <a:prstGeom prst="roundRect">
            <a:avLst>
              <a:gd name="adj" fmla="val 7260"/>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CT</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射线）</a:t>
            </a:r>
            <a:endParaRPr lang="bg-BG"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ounded Rectangle 41">
            <a:extLst>
              <a:ext uri="{FF2B5EF4-FFF2-40B4-BE49-F238E27FC236}">
                <a16:creationId xmlns:a16="http://schemas.microsoft.com/office/drawing/2014/main" id="{E27DA6AC-09A1-59E2-F77F-7F1082C83A50}"/>
              </a:ext>
            </a:extLst>
          </p:cNvPr>
          <p:cNvSpPr/>
          <p:nvPr/>
        </p:nvSpPr>
        <p:spPr>
          <a:xfrm>
            <a:off x="5071306" y="1890162"/>
            <a:ext cx="1771204" cy="395031"/>
          </a:xfrm>
          <a:prstGeom prst="roundRect">
            <a:avLst>
              <a:gd name="adj" fmla="val 7260"/>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MRI</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（磁共振）</a:t>
            </a:r>
            <a:endParaRPr lang="bg-BG"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Rounded Rectangle 44">
            <a:extLst>
              <a:ext uri="{FF2B5EF4-FFF2-40B4-BE49-F238E27FC236}">
                <a16:creationId xmlns:a16="http://schemas.microsoft.com/office/drawing/2014/main" id="{93AC4A48-07F5-32BB-0F7C-28ED97C1F798}"/>
              </a:ext>
            </a:extLst>
          </p:cNvPr>
          <p:cNvSpPr/>
          <p:nvPr/>
        </p:nvSpPr>
        <p:spPr>
          <a:xfrm>
            <a:off x="5071306" y="3415869"/>
            <a:ext cx="1771204" cy="395030"/>
          </a:xfrm>
          <a:prstGeom prst="roundRect">
            <a:avLst>
              <a:gd name="adj" fmla="val 7260"/>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zh-CN" altLang="en-US"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图层分割</a:t>
            </a:r>
            <a:endParaRPr lang="bg-BG"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Rounded Rectangle 47">
            <a:extLst>
              <a:ext uri="{FF2B5EF4-FFF2-40B4-BE49-F238E27FC236}">
                <a16:creationId xmlns:a16="http://schemas.microsoft.com/office/drawing/2014/main" id="{0682CBC4-772D-ECC2-444F-4F5E39F571FF}"/>
              </a:ext>
            </a:extLst>
          </p:cNvPr>
          <p:cNvSpPr/>
          <p:nvPr/>
        </p:nvSpPr>
        <p:spPr>
          <a:xfrm>
            <a:off x="5071306" y="4014004"/>
            <a:ext cx="1771204" cy="395030"/>
          </a:xfrm>
          <a:prstGeom prst="roundRect">
            <a:avLst>
              <a:gd name="adj" fmla="val 7260"/>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zh-CN" altLang="en-US"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点云配准</a:t>
            </a:r>
            <a:endParaRPr lang="bg-BG"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8" name="Elbow Connector 49">
            <a:extLst>
              <a:ext uri="{FF2B5EF4-FFF2-40B4-BE49-F238E27FC236}">
                <a16:creationId xmlns:a16="http://schemas.microsoft.com/office/drawing/2014/main" id="{8B92B650-2BDE-3E24-9F3C-EA85585AAE3B}"/>
              </a:ext>
            </a:extLst>
          </p:cNvPr>
          <p:cNvCxnSpPr/>
          <p:nvPr/>
        </p:nvCxnSpPr>
        <p:spPr>
          <a:xfrm rot="10800000" flipV="1">
            <a:off x="1751417" y="2312422"/>
            <a:ext cx="760150" cy="638140"/>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 name="Elbow Connector 50">
            <a:extLst>
              <a:ext uri="{FF2B5EF4-FFF2-40B4-BE49-F238E27FC236}">
                <a16:creationId xmlns:a16="http://schemas.microsoft.com/office/drawing/2014/main" id="{A0F9DAC4-97C5-3565-8757-00A06E6BD8C9}"/>
              </a:ext>
            </a:extLst>
          </p:cNvPr>
          <p:cNvCxnSpPr>
            <a:stCxn id="11" idx="1"/>
          </p:cNvCxnSpPr>
          <p:nvPr/>
        </p:nvCxnSpPr>
        <p:spPr>
          <a:xfrm rot="10800000">
            <a:off x="1760445" y="3292271"/>
            <a:ext cx="769568" cy="634123"/>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 name="Elbow Connector 54">
            <a:extLst>
              <a:ext uri="{FF2B5EF4-FFF2-40B4-BE49-F238E27FC236}">
                <a16:creationId xmlns:a16="http://schemas.microsoft.com/office/drawing/2014/main" id="{08A42324-BC5D-9A4B-E650-D643722AAB21}"/>
              </a:ext>
            </a:extLst>
          </p:cNvPr>
          <p:cNvCxnSpPr>
            <a:cxnSpLocks/>
            <a:stCxn id="10" idx="1"/>
            <a:endCxn id="12" idx="3"/>
          </p:cNvCxnSpPr>
          <p:nvPr/>
        </p:nvCxnSpPr>
        <p:spPr>
          <a:xfrm rot="10800000" flipV="1">
            <a:off x="1760442" y="3111190"/>
            <a:ext cx="769570" cy="4017"/>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1" name="Elbow Connector 56">
            <a:extLst>
              <a:ext uri="{FF2B5EF4-FFF2-40B4-BE49-F238E27FC236}">
                <a16:creationId xmlns:a16="http://schemas.microsoft.com/office/drawing/2014/main" id="{75E802EC-8A8E-1B78-6242-9893CD2CAEB6}"/>
              </a:ext>
            </a:extLst>
          </p:cNvPr>
          <p:cNvCxnSpPr>
            <a:cxnSpLocks/>
            <a:stCxn id="14" idx="1"/>
            <a:endCxn id="9" idx="3"/>
          </p:cNvCxnSpPr>
          <p:nvPr/>
        </p:nvCxnSpPr>
        <p:spPr>
          <a:xfrm rot="10800000" flipV="1">
            <a:off x="4301216" y="1538998"/>
            <a:ext cx="770090" cy="756991"/>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 name="Elbow Connector 59">
            <a:extLst>
              <a:ext uri="{FF2B5EF4-FFF2-40B4-BE49-F238E27FC236}">
                <a16:creationId xmlns:a16="http://schemas.microsoft.com/office/drawing/2014/main" id="{9D6A689F-27B5-3DCB-6D48-FAF7193939E6}"/>
              </a:ext>
            </a:extLst>
          </p:cNvPr>
          <p:cNvCxnSpPr>
            <a:stCxn id="15" idx="1"/>
            <a:endCxn id="9" idx="3"/>
          </p:cNvCxnSpPr>
          <p:nvPr/>
        </p:nvCxnSpPr>
        <p:spPr>
          <a:xfrm rot="10800000" flipV="1">
            <a:off x="4301216" y="2087677"/>
            <a:ext cx="770090" cy="208312"/>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 name="Elbow Connector 62">
            <a:extLst>
              <a:ext uri="{FF2B5EF4-FFF2-40B4-BE49-F238E27FC236}">
                <a16:creationId xmlns:a16="http://schemas.microsoft.com/office/drawing/2014/main" id="{83E60CFD-142D-9187-DEE8-E71DD674FA77}"/>
              </a:ext>
            </a:extLst>
          </p:cNvPr>
          <p:cNvCxnSpPr>
            <a:stCxn id="16" idx="1"/>
            <a:endCxn id="11" idx="3"/>
          </p:cNvCxnSpPr>
          <p:nvPr/>
        </p:nvCxnSpPr>
        <p:spPr>
          <a:xfrm rot="10800000" flipV="1">
            <a:off x="4301217" y="3613385"/>
            <a:ext cx="770089" cy="313007"/>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 name="Elbow Connector 63">
            <a:extLst>
              <a:ext uri="{FF2B5EF4-FFF2-40B4-BE49-F238E27FC236}">
                <a16:creationId xmlns:a16="http://schemas.microsoft.com/office/drawing/2014/main" id="{08A19FFA-8EB0-0F5F-A4E0-85E2F27AF0F2}"/>
              </a:ext>
            </a:extLst>
          </p:cNvPr>
          <p:cNvCxnSpPr>
            <a:stCxn id="17" idx="1"/>
            <a:endCxn id="11" idx="3"/>
          </p:cNvCxnSpPr>
          <p:nvPr/>
        </p:nvCxnSpPr>
        <p:spPr>
          <a:xfrm rot="10800000">
            <a:off x="4301217" y="3926394"/>
            <a:ext cx="770089" cy="285129"/>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 name="Elbow Connector 59">
            <a:extLst>
              <a:ext uri="{FF2B5EF4-FFF2-40B4-BE49-F238E27FC236}">
                <a16:creationId xmlns:a16="http://schemas.microsoft.com/office/drawing/2014/main" id="{7F265F2E-9BF7-B5B2-CDF2-B91DA84A65BE}"/>
              </a:ext>
            </a:extLst>
          </p:cNvPr>
          <p:cNvCxnSpPr>
            <a:cxnSpLocks/>
            <a:stCxn id="26" idx="1"/>
            <a:endCxn id="9" idx="3"/>
          </p:cNvCxnSpPr>
          <p:nvPr/>
        </p:nvCxnSpPr>
        <p:spPr>
          <a:xfrm rot="10800000">
            <a:off x="4301218" y="2295991"/>
            <a:ext cx="770087" cy="268085"/>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6" name="Rounded Rectangle 41">
            <a:extLst>
              <a:ext uri="{FF2B5EF4-FFF2-40B4-BE49-F238E27FC236}">
                <a16:creationId xmlns:a16="http://schemas.microsoft.com/office/drawing/2014/main" id="{5C2FB763-4A8A-DE6D-3EE8-7CBBA50A8A62}"/>
              </a:ext>
            </a:extLst>
          </p:cNvPr>
          <p:cNvSpPr/>
          <p:nvPr/>
        </p:nvSpPr>
        <p:spPr>
          <a:xfrm>
            <a:off x="5071303" y="2366559"/>
            <a:ext cx="1771204" cy="395031"/>
          </a:xfrm>
          <a:prstGeom prst="roundRect">
            <a:avLst>
              <a:gd name="adj" fmla="val 7260"/>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bg-BG" sz="1600" dirty="0" err="1">
                <a:latin typeface="微软雅黑" panose="020B0503020204020204" pitchFamily="34" charset="-122"/>
                <a:ea typeface="微软雅黑" panose="020B0503020204020204" pitchFamily="34" charset="-122"/>
                <a:sym typeface="微软雅黑" panose="020B0503020204020204" pitchFamily="34" charset="-122"/>
              </a:rPr>
              <a:t>超声</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、红外</a:t>
            </a:r>
            <a:endParaRPr lang="bg-BG"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Rounded Rectangle 44">
            <a:extLst>
              <a:ext uri="{FF2B5EF4-FFF2-40B4-BE49-F238E27FC236}">
                <a16:creationId xmlns:a16="http://schemas.microsoft.com/office/drawing/2014/main" id="{EB607906-5D13-7CEF-C4F9-CFBD9055A3A2}"/>
              </a:ext>
            </a:extLst>
          </p:cNvPr>
          <p:cNvSpPr/>
          <p:nvPr/>
        </p:nvSpPr>
        <p:spPr>
          <a:xfrm>
            <a:off x="5071303" y="2909665"/>
            <a:ext cx="1771204" cy="395030"/>
          </a:xfrm>
          <a:prstGeom prst="roundRect">
            <a:avLst>
              <a:gd name="adj" fmla="val 7260"/>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横剖、纵剖</a:t>
            </a:r>
            <a:endParaRPr lang="bg-BG" sz="160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8" name="Elbow Connector 62">
            <a:extLst>
              <a:ext uri="{FF2B5EF4-FFF2-40B4-BE49-F238E27FC236}">
                <a16:creationId xmlns:a16="http://schemas.microsoft.com/office/drawing/2014/main" id="{12D75CCF-7949-782C-E635-CBF8C3D9236C}"/>
              </a:ext>
            </a:extLst>
          </p:cNvPr>
          <p:cNvCxnSpPr>
            <a:cxnSpLocks/>
            <a:stCxn id="27" idx="1"/>
            <a:endCxn id="10" idx="3"/>
          </p:cNvCxnSpPr>
          <p:nvPr/>
        </p:nvCxnSpPr>
        <p:spPr>
          <a:xfrm rot="10800000" flipV="1">
            <a:off x="4301218" y="3107180"/>
            <a:ext cx="770087" cy="4010"/>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31" name="文本框 30">
            <a:extLst>
              <a:ext uri="{FF2B5EF4-FFF2-40B4-BE49-F238E27FC236}">
                <a16:creationId xmlns:a16="http://schemas.microsoft.com/office/drawing/2014/main" id="{61B0CB53-C4E8-84C2-BB15-05704B9371F1}"/>
              </a:ext>
            </a:extLst>
          </p:cNvPr>
          <p:cNvSpPr txBox="1"/>
          <p:nvPr/>
        </p:nvSpPr>
        <p:spPr>
          <a:xfrm>
            <a:off x="294820" y="6149510"/>
            <a:ext cx="2606244" cy="338554"/>
          </a:xfrm>
          <a:prstGeom prst="rect">
            <a:avLst/>
          </a:prstGeom>
          <a:noFill/>
        </p:spPr>
        <p:txBody>
          <a:bodyPr wrap="square">
            <a:spAutoFit/>
          </a:bodyPr>
          <a:lstStyle/>
          <a:p>
            <a:pPr algn="ctr"/>
            <a:r>
              <a:rPr lang="en-US" altLang="zh-CN" sz="1600" dirty="0">
                <a:latin typeface="FangSong" panose="02010609060101010101" pitchFamily="49" charset="-122"/>
                <a:ea typeface="FangSong" panose="02010609060101010101" pitchFamily="49" charset="-122"/>
              </a:rPr>
              <a:t>e.g.</a:t>
            </a:r>
            <a:r>
              <a:rPr lang="zh-CN" altLang="en-US" sz="1600" dirty="0">
                <a:latin typeface="FangSong" panose="02010609060101010101" pitchFamily="49" charset="-122"/>
                <a:ea typeface="FangSong" panose="02010609060101010101" pitchFamily="49" charset="-122"/>
              </a:rPr>
              <a:t>额部分区</a:t>
            </a:r>
          </a:p>
        </p:txBody>
      </p:sp>
      <p:cxnSp>
        <p:nvCxnSpPr>
          <p:cNvPr id="33" name="直线连接符 32">
            <a:extLst>
              <a:ext uri="{FF2B5EF4-FFF2-40B4-BE49-F238E27FC236}">
                <a16:creationId xmlns:a16="http://schemas.microsoft.com/office/drawing/2014/main" id="{B5CC09F1-EA28-7E76-E1F2-90F04C49EBF7}"/>
              </a:ext>
            </a:extLst>
          </p:cNvPr>
          <p:cNvCxnSpPr>
            <a:cxnSpLocks/>
          </p:cNvCxnSpPr>
          <p:nvPr/>
        </p:nvCxnSpPr>
        <p:spPr bwMode="auto">
          <a:xfrm flipV="1">
            <a:off x="1564172" y="4884862"/>
            <a:ext cx="1436203" cy="11893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475BC006-A919-0ACA-407C-356CDF9C54E7}"/>
              </a:ext>
            </a:extLst>
          </p:cNvPr>
          <p:cNvCxnSpPr>
            <a:cxnSpLocks/>
          </p:cNvCxnSpPr>
          <p:nvPr/>
        </p:nvCxnSpPr>
        <p:spPr bwMode="auto">
          <a:xfrm>
            <a:off x="1564172" y="5072105"/>
            <a:ext cx="1336892" cy="98712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C25407EF-F49F-CEBA-8027-55A7A61F1154}"/>
              </a:ext>
            </a:extLst>
          </p:cNvPr>
          <p:cNvSpPr txBox="1"/>
          <p:nvPr/>
        </p:nvSpPr>
        <p:spPr>
          <a:xfrm>
            <a:off x="2232618" y="6149510"/>
            <a:ext cx="2606244" cy="338554"/>
          </a:xfrm>
          <a:prstGeom prst="rect">
            <a:avLst/>
          </a:prstGeom>
          <a:noFill/>
        </p:spPr>
        <p:txBody>
          <a:bodyPr wrap="square">
            <a:spAutoFit/>
          </a:bodyPr>
          <a:lstStyle/>
          <a:p>
            <a:pPr algn="ctr"/>
            <a:r>
              <a:rPr lang="zh-CN" altLang="en-US" sz="1600" dirty="0">
                <a:latin typeface="FangSong" panose="02010609060101010101" pitchFamily="49" charset="-122"/>
                <a:ea typeface="FangSong" panose="02010609060101010101" pitchFamily="49" charset="-122"/>
              </a:rPr>
              <a:t>超声图像自动分割</a:t>
            </a:r>
          </a:p>
        </p:txBody>
      </p:sp>
      <p:sp>
        <p:nvSpPr>
          <p:cNvPr id="44" name="圆角矩形标注 43">
            <a:extLst>
              <a:ext uri="{FF2B5EF4-FFF2-40B4-BE49-F238E27FC236}">
                <a16:creationId xmlns:a16="http://schemas.microsoft.com/office/drawing/2014/main" id="{F69D26B4-939C-B276-4BD5-758071F65A95}"/>
              </a:ext>
            </a:extLst>
          </p:cNvPr>
          <p:cNvSpPr/>
          <p:nvPr/>
        </p:nvSpPr>
        <p:spPr>
          <a:xfrm>
            <a:off x="4569278" y="4841039"/>
            <a:ext cx="1771204" cy="1218187"/>
          </a:xfrm>
          <a:prstGeom prst="wedgeRoundRectCallout">
            <a:avLst>
              <a:gd name="adj1" fmla="val -61488"/>
              <a:gd name="adj2" fmla="val 1960"/>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b="1" dirty="0">
                <a:solidFill>
                  <a:schemeClr val="tx1"/>
                </a:solidFill>
                <a:latin typeface="Microsoft YaHei" panose="020B0503020204020204" pitchFamily="34" charset="-122"/>
                <a:ea typeface="Microsoft YaHei" panose="020B0503020204020204" pitchFamily="34" charset="-122"/>
              </a:rPr>
              <a:t>U-net</a:t>
            </a:r>
            <a:r>
              <a:rPr lang="zh-CN" altLang="en-US" sz="1800" b="1" dirty="0">
                <a:solidFill>
                  <a:schemeClr val="tx1"/>
                </a:solidFill>
                <a:latin typeface="Microsoft YaHei" panose="020B0503020204020204" pitchFamily="34" charset="-122"/>
                <a:ea typeface="Microsoft YaHei" panose="020B0503020204020204" pitchFamily="34" charset="-122"/>
              </a:rPr>
              <a:t>训练</a:t>
            </a:r>
            <a:r>
              <a:rPr lang="en-US" altLang="zh-CN" sz="1800" b="1" dirty="0">
                <a:solidFill>
                  <a:schemeClr val="tx1"/>
                </a:solidFill>
                <a:latin typeface="Microsoft YaHei" panose="020B0503020204020204" pitchFamily="34" charset="-122"/>
                <a:ea typeface="Microsoft YaHei" panose="020B0503020204020204" pitchFamily="34" charset="-122"/>
              </a:rPr>
              <a:t>+</a:t>
            </a:r>
          </a:p>
          <a:p>
            <a:r>
              <a:rPr lang="zh-CN" altLang="en-US" sz="1800" b="1" dirty="0">
                <a:solidFill>
                  <a:schemeClr val="tx1"/>
                </a:solidFill>
                <a:latin typeface="Microsoft YaHei" panose="020B0503020204020204" pitchFamily="34" charset="-122"/>
                <a:ea typeface="Microsoft YaHei" panose="020B0503020204020204" pitchFamily="34" charset="-122"/>
              </a:rPr>
              <a:t>迁移学习：</a:t>
            </a:r>
            <a:endParaRPr lang="en-US" altLang="zh-CN" sz="1800" b="1" dirty="0">
              <a:solidFill>
                <a:schemeClr val="tx1"/>
              </a:solidFill>
              <a:latin typeface="Microsoft YaHei" panose="020B0503020204020204" pitchFamily="34" charset="-122"/>
              <a:ea typeface="Microsoft YaHei" panose="020B0503020204020204" pitchFamily="34" charset="-122"/>
            </a:endParaRPr>
          </a:p>
          <a:p>
            <a:r>
              <a:rPr lang="zh-CN" altLang="en-US" sz="1800" b="1" dirty="0">
                <a:solidFill>
                  <a:srgbClr val="7030A0"/>
                </a:solidFill>
                <a:latin typeface="Microsoft YaHei" panose="020B0503020204020204" pitchFamily="34" charset="-122"/>
                <a:ea typeface="Microsoft YaHei" panose="020B0503020204020204" pitchFamily="34" charset="-122"/>
              </a:rPr>
              <a:t>精准图层分割</a:t>
            </a:r>
            <a:endParaRPr lang="en-US" altLang="zh-CN" sz="1800" b="1" dirty="0">
              <a:solidFill>
                <a:srgbClr val="7030A0"/>
              </a:solidFill>
              <a:latin typeface="Microsoft YaHei" panose="020B0503020204020204" pitchFamily="34" charset="-122"/>
              <a:ea typeface="Microsoft YaHei" panose="020B0503020204020204" pitchFamily="34" charset="-122"/>
            </a:endParaRPr>
          </a:p>
          <a:p>
            <a:r>
              <a:rPr lang="en-US" altLang="zh-CN" sz="1800" b="1" dirty="0">
                <a:solidFill>
                  <a:srgbClr val="FF0000"/>
                </a:solidFill>
                <a:latin typeface="Microsoft YaHei" panose="020B0503020204020204" pitchFamily="34" charset="-122"/>
                <a:ea typeface="Microsoft YaHei" panose="020B0503020204020204" pitchFamily="34" charset="-122"/>
              </a:rPr>
              <a:t>98%</a:t>
            </a:r>
            <a:r>
              <a:rPr lang="zh-CN" altLang="en-US" sz="1800" b="1" dirty="0">
                <a:solidFill>
                  <a:srgbClr val="7030A0"/>
                </a:solidFill>
                <a:latin typeface="Microsoft YaHei" panose="020B0503020204020204" pitchFamily="34" charset="-122"/>
                <a:ea typeface="Microsoft YaHei" panose="020B0503020204020204" pitchFamily="34" charset="-122"/>
              </a:rPr>
              <a:t>准确率</a:t>
            </a:r>
          </a:p>
        </p:txBody>
      </p:sp>
      <p:pic>
        <p:nvPicPr>
          <p:cNvPr id="45" name="图片 44" descr="形状&#10;&#10;描述已自动生成">
            <a:extLst>
              <a:ext uri="{FF2B5EF4-FFF2-40B4-BE49-F238E27FC236}">
                <a16:creationId xmlns:a16="http://schemas.microsoft.com/office/drawing/2014/main" id="{3964B052-4EAD-2DAB-EC0B-D084B3FE73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0604" y="4821815"/>
            <a:ext cx="2060441" cy="1359244"/>
          </a:xfrm>
          <a:prstGeom prst="rect">
            <a:avLst/>
          </a:prstGeom>
        </p:spPr>
      </p:pic>
      <p:sp>
        <p:nvSpPr>
          <p:cNvPr id="46" name="圆角矩形标注 45">
            <a:extLst>
              <a:ext uri="{FF2B5EF4-FFF2-40B4-BE49-F238E27FC236}">
                <a16:creationId xmlns:a16="http://schemas.microsoft.com/office/drawing/2014/main" id="{DF3BA136-AF4A-6CC9-0CE7-1585C6392076}"/>
              </a:ext>
            </a:extLst>
          </p:cNvPr>
          <p:cNvSpPr/>
          <p:nvPr/>
        </p:nvSpPr>
        <p:spPr>
          <a:xfrm>
            <a:off x="6699941" y="4841039"/>
            <a:ext cx="1771204" cy="1218187"/>
          </a:xfrm>
          <a:prstGeom prst="wedgeRoundRectCallout">
            <a:avLst>
              <a:gd name="adj1" fmla="val 62774"/>
              <a:gd name="adj2" fmla="val 11561"/>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b="1" dirty="0">
                <a:solidFill>
                  <a:schemeClr val="tx1"/>
                </a:solidFill>
                <a:latin typeface="Microsoft YaHei" panose="020B0503020204020204" pitchFamily="34" charset="-122"/>
                <a:ea typeface="Microsoft YaHei" panose="020B0503020204020204" pitchFamily="34" charset="-122"/>
              </a:rPr>
              <a:t>ICP</a:t>
            </a:r>
            <a:r>
              <a:rPr lang="zh-CN" altLang="en-US" sz="1800" b="1" dirty="0">
                <a:solidFill>
                  <a:schemeClr val="tx1"/>
                </a:solidFill>
                <a:latin typeface="Microsoft YaHei" panose="020B0503020204020204" pitchFamily="34" charset="-122"/>
                <a:ea typeface="Microsoft YaHei" panose="020B0503020204020204" pitchFamily="34" charset="-122"/>
              </a:rPr>
              <a:t>最近邻点对应：</a:t>
            </a:r>
            <a:endParaRPr lang="en-US" altLang="zh-CN" sz="1800" b="1" dirty="0">
              <a:solidFill>
                <a:schemeClr val="tx1"/>
              </a:solidFill>
              <a:latin typeface="Microsoft YaHei" panose="020B0503020204020204" pitchFamily="34" charset="-122"/>
              <a:ea typeface="Microsoft YaHei" panose="020B0503020204020204" pitchFamily="34" charset="-122"/>
            </a:endParaRPr>
          </a:p>
          <a:p>
            <a:r>
              <a:rPr lang="zh-CN" altLang="en-US" sz="1800" b="1" dirty="0">
                <a:solidFill>
                  <a:srgbClr val="7030A0"/>
                </a:solidFill>
                <a:latin typeface="Microsoft YaHei" panose="020B0503020204020204" pitchFamily="34" charset="-122"/>
                <a:ea typeface="Microsoft YaHei" panose="020B0503020204020204" pitchFamily="34" charset="-122"/>
              </a:rPr>
              <a:t>精准点云配准</a:t>
            </a:r>
          </a:p>
        </p:txBody>
      </p:sp>
    </p:spTree>
    <p:extLst>
      <p:ext uri="{BB962C8B-B14F-4D97-AF65-F5344CB8AC3E}">
        <p14:creationId xmlns:p14="http://schemas.microsoft.com/office/powerpoint/2010/main" val="15517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4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childTnLst>
                          </p:cTn>
                        </p:par>
                        <p:par>
                          <p:cTn id="65" fill="hold">
                            <p:stCondLst>
                              <p:cond delay="500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par>
                          <p:cTn id="69" fill="hold">
                            <p:stCondLst>
                              <p:cond delay="5500"/>
                            </p:stCondLst>
                            <p:childTnLst>
                              <p:par>
                                <p:cTn id="70" presetID="10" presetClass="entr" presetSubtype="0"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par>
                          <p:cTn id="78" fill="hold">
                            <p:stCondLst>
                              <p:cond delay="500"/>
                            </p:stCondLst>
                            <p:childTnLst>
                              <p:par>
                                <p:cTn id="79" presetID="1" presetClass="mediacall" presetSubtype="0" fill="hold" nodeType="afterEffect">
                                  <p:stCondLst>
                                    <p:cond delay="0"/>
                                  </p:stCondLst>
                                  <p:childTnLst>
                                    <p:cmd type="call" cmd="playFrom(0.0)">
                                      <p:cBhvr>
                                        <p:cTn id="80" dur="25025" fill="hold"/>
                                        <p:tgtEl>
                                          <p:spTgt spid="5"/>
                                        </p:tgtEl>
                                      </p:cBhvr>
                                    </p:cmd>
                                  </p:childTnLst>
                                </p:cTn>
                              </p:par>
                            </p:childTnLst>
                          </p:cTn>
                        </p:par>
                        <p:par>
                          <p:cTn id="81" fill="hold">
                            <p:stCondLst>
                              <p:cond delay="25525"/>
                            </p:stCondLst>
                            <p:childTnLst>
                              <p:par>
                                <p:cTn id="82" presetID="10" presetClass="entr" presetSubtype="0" fill="hold" grpId="0" nodeType="after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500"/>
                                        <p:tgtEl>
                                          <p:spTgt spid="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500"/>
                                        <p:tgtEl>
                                          <p:spTgt spid="8"/>
                                        </p:tgtEl>
                                      </p:cBhvr>
                                    </p:animEffect>
                                  </p:childTnLst>
                                </p:cTn>
                              </p:par>
                              <p:par>
                                <p:cTn id="90" presetID="10" presetClass="entr" presetSubtype="0" fill="hold"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par>
                                <p:cTn id="96" presetID="10" presetClass="entr" presetSubtype="0" fill="hold" nodeType="with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fade">
                                      <p:cBhvr>
                                        <p:cTn id="98" dur="500"/>
                                        <p:tgtEl>
                                          <p:spTgt spid="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wipe(left)">
                                      <p:cBhvr>
                                        <p:cTn id="109" dur="500"/>
                                        <p:tgtEl>
                                          <p:spTgt spid="4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wipe(left)">
                                      <p:cBhvr>
                                        <p:cTn id="114" dur="500"/>
                                        <p:tgtEl>
                                          <p:spTgt spid="46"/>
                                        </p:tgtEl>
                                      </p:cBhvr>
                                    </p:animEffect>
                                  </p:childTnLst>
                                </p:cTn>
                              </p:par>
                              <p:par>
                                <p:cTn id="115" presetID="10" presetClass="entr" presetSubtype="0" fill="hold" nodeType="with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fade">
                                      <p:cBhvr>
                                        <p:cTn id="1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8" repeatCount="indefinite" fill="hold" display="0">
                  <p:stCondLst>
                    <p:cond delay="indefinite"/>
                  </p:stCondLst>
                </p:cTn>
                <p:tgtEl>
                  <p:spTgt spid="5"/>
                </p:tgtEl>
              </p:cMediaNode>
            </p:video>
            <p:seq concurrent="1" nextAc="seek">
              <p:cTn id="119" restart="whenNotActive" fill="hold" evtFilter="cancelBubble" nodeType="interactiveSeq">
                <p:stCondLst>
                  <p:cond evt="onClick" delay="0">
                    <p:tgtEl>
                      <p:spTgt spid="5"/>
                    </p:tgtEl>
                  </p:cond>
                </p:stCondLst>
                <p:endSync evt="end" delay="0">
                  <p:rtn val="all"/>
                </p:endSync>
                <p:childTnLst>
                  <p:par>
                    <p:cTn id="120" fill="hold">
                      <p:stCondLst>
                        <p:cond delay="0"/>
                      </p:stCondLst>
                      <p:childTnLst>
                        <p:par>
                          <p:cTn id="121" fill="hold">
                            <p:stCondLst>
                              <p:cond delay="0"/>
                            </p:stCondLst>
                            <p:childTnLst>
                              <p:par>
                                <p:cTn id="122" presetID="2" presetClass="mediacall" presetSubtype="0" fill="hold" nodeType="clickEffect">
                                  <p:stCondLst>
                                    <p:cond delay="0"/>
                                  </p:stCondLst>
                                  <p:childTnLst>
                                    <p:cmd type="call" cmd="togglePause">
                                      <p:cBhvr>
                                        <p:cTn id="123" dur="1" fill="hold"/>
                                        <p:tgtEl>
                                          <p:spTgt spid="5"/>
                                        </p:tgtEl>
                                      </p:cBhvr>
                                    </p:cmd>
                                  </p:childTnLst>
                                </p:cTn>
                              </p:par>
                            </p:childTnLst>
                          </p:cTn>
                        </p:par>
                      </p:childTnLst>
                    </p:cTn>
                  </p:par>
                </p:childTnLst>
              </p:cTn>
              <p:nextCondLst>
                <p:cond evt="onClick" delay="0">
                  <p:tgtEl>
                    <p:spTgt spid="5"/>
                  </p:tgtEl>
                </p:cond>
              </p:nextCondLst>
            </p:seq>
          </p:childTnLst>
        </p:cTn>
      </p:par>
    </p:tnLst>
    <p:bldLst>
      <p:bldP spid="4" grpId="0"/>
      <p:bldP spid="9" grpId="0" animBg="1"/>
      <p:bldP spid="10" grpId="0" animBg="1"/>
      <p:bldP spid="11" grpId="0" animBg="1"/>
      <p:bldP spid="13" grpId="0"/>
      <p:bldP spid="14" grpId="0" animBg="1"/>
      <p:bldP spid="15" grpId="0" animBg="1"/>
      <p:bldP spid="16" grpId="0" animBg="1"/>
      <p:bldP spid="17" grpId="0" animBg="1"/>
      <p:bldP spid="26" grpId="0" animBg="1"/>
      <p:bldP spid="27" grpId="0" animBg="1"/>
      <p:bldP spid="31" grpId="0"/>
      <p:bldP spid="43" grpId="0"/>
      <p:bldP spid="44" grpId="0" animBg="1"/>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9CEC7-A07C-DFAF-B153-6406C6A762C8}"/>
              </a:ext>
            </a:extLst>
          </p:cNvPr>
          <p:cNvSpPr>
            <a:spLocks noGrp="1"/>
          </p:cNvSpPr>
          <p:nvPr>
            <p:ph type="title"/>
          </p:nvPr>
        </p:nvSpPr>
        <p:spPr/>
        <p:txBody>
          <a:bodyPr/>
          <a:lstStyle/>
          <a:p>
            <a:r>
              <a:rPr kumimoji="1" lang="zh-CN" altLang="en-US" dirty="0"/>
              <a:t>解决方案</a:t>
            </a:r>
          </a:p>
        </p:txBody>
      </p:sp>
      <p:sp>
        <p:nvSpPr>
          <p:cNvPr id="3" name="圆角矩形 2">
            <a:extLst>
              <a:ext uri="{FF2B5EF4-FFF2-40B4-BE49-F238E27FC236}">
                <a16:creationId xmlns:a16="http://schemas.microsoft.com/office/drawing/2014/main" id="{FAAB9FB4-7660-6B95-75EF-4786D368AEA0}"/>
              </a:ext>
            </a:extLst>
          </p:cNvPr>
          <p:cNvSpPr/>
          <p:nvPr/>
        </p:nvSpPr>
        <p:spPr>
          <a:xfrm>
            <a:off x="3000375" y="302134"/>
            <a:ext cx="4375660" cy="5334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脑：注射点智能选取</a:t>
            </a:r>
            <a:r>
              <a:rPr kumimoji="1" lang="en-US" altLang="zh-CN" sz="2000" b="1" dirty="0">
                <a:solidFill>
                  <a:schemeClr val="tx2"/>
                </a:solidFill>
                <a:latin typeface="Microsoft YaHei" panose="020B0503020204020204" pitchFamily="34" charset="-122"/>
                <a:ea typeface="Microsoft YaHei" panose="020B0503020204020204" pitchFamily="34" charset="-122"/>
              </a:rPr>
              <a:t>——</a:t>
            </a:r>
            <a:r>
              <a:rPr kumimoji="1" lang="zh-CN" altLang="en-US" sz="2000" b="1" dirty="0">
                <a:solidFill>
                  <a:schemeClr val="tx2"/>
                </a:solidFill>
                <a:latin typeface="Microsoft YaHei" panose="020B0503020204020204" pitchFamily="34" charset="-122"/>
                <a:ea typeface="Microsoft YaHei" panose="020B0503020204020204" pitchFamily="34" charset="-122"/>
              </a:rPr>
              <a:t>定制诊疗</a:t>
            </a:r>
            <a:endParaRPr kumimoji="1" lang="en-US" altLang="zh-CN" sz="2000" b="1" dirty="0">
              <a:solidFill>
                <a:schemeClr val="tx2"/>
              </a:solidFill>
              <a:latin typeface="Microsoft YaHei" panose="020B0503020204020204" pitchFamily="34" charset="-122"/>
              <a:ea typeface="Microsoft YaHei" panose="020B0503020204020204" pitchFamily="34" charset="-122"/>
            </a:endParaRPr>
          </a:p>
        </p:txBody>
      </p:sp>
      <p:pic>
        <p:nvPicPr>
          <p:cNvPr id="29" name="图片 28">
            <a:extLst>
              <a:ext uri="{FF2B5EF4-FFF2-40B4-BE49-F238E27FC236}">
                <a16:creationId xmlns:a16="http://schemas.microsoft.com/office/drawing/2014/main" id="{48B608D3-C344-D693-C705-B05E3992D6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199" y="3722194"/>
            <a:ext cx="1800225" cy="2170606"/>
          </a:xfrm>
          <a:prstGeom prst="rect">
            <a:avLst/>
          </a:prstGeom>
        </p:spPr>
      </p:pic>
      <p:pic>
        <p:nvPicPr>
          <p:cNvPr id="30" name="图片 29">
            <a:extLst>
              <a:ext uri="{FF2B5EF4-FFF2-40B4-BE49-F238E27FC236}">
                <a16:creationId xmlns:a16="http://schemas.microsoft.com/office/drawing/2014/main" id="{79332A77-2C91-5047-CA6B-3762D11DD4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2217" y="3792811"/>
            <a:ext cx="1555500" cy="2029372"/>
          </a:xfrm>
          <a:prstGeom prst="rect">
            <a:avLst/>
          </a:prstGeom>
        </p:spPr>
      </p:pic>
      <p:pic>
        <p:nvPicPr>
          <p:cNvPr id="32" name="图片 31">
            <a:extLst>
              <a:ext uri="{FF2B5EF4-FFF2-40B4-BE49-F238E27FC236}">
                <a16:creationId xmlns:a16="http://schemas.microsoft.com/office/drawing/2014/main" id="{DB325CCF-FB05-3645-7F02-8866EA9EA4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8397" y="3887470"/>
            <a:ext cx="1564005" cy="2005330"/>
          </a:xfrm>
          <a:prstGeom prst="rect">
            <a:avLst/>
          </a:prstGeom>
        </p:spPr>
      </p:pic>
      <p:sp>
        <p:nvSpPr>
          <p:cNvPr id="34" name="圆角矩形 33">
            <a:extLst>
              <a:ext uri="{FF2B5EF4-FFF2-40B4-BE49-F238E27FC236}">
                <a16:creationId xmlns:a16="http://schemas.microsoft.com/office/drawing/2014/main" id="{3FAC323C-F327-D75E-5CCC-0BC5008D8DA8}"/>
              </a:ext>
            </a:extLst>
          </p:cNvPr>
          <p:cNvSpPr/>
          <p:nvPr/>
        </p:nvSpPr>
        <p:spPr>
          <a:xfrm>
            <a:off x="1304923" y="2845660"/>
            <a:ext cx="2168016" cy="807260"/>
          </a:xfrm>
          <a:prstGeom prst="roundRect">
            <a:avLst/>
          </a:prstGeom>
          <a:solidFill>
            <a:srgbClr val="EFE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rgbClr val="7030A0"/>
                </a:solidFill>
                <a:latin typeface="Microsoft YaHei" panose="020B0503020204020204" pitchFamily="34" charset="-122"/>
                <a:ea typeface="Microsoft YaHei" panose="020B0503020204020204" pitchFamily="34" charset="-122"/>
              </a:rPr>
              <a:t>建立</a:t>
            </a:r>
            <a:r>
              <a:rPr kumimoji="1" lang="en-US" altLang="zh-CN" sz="2000" b="1" dirty="0">
                <a:solidFill>
                  <a:srgbClr val="7030A0"/>
                </a:solidFill>
                <a:latin typeface="Microsoft YaHei" panose="020B0503020204020204" pitchFamily="34" charset="-122"/>
                <a:ea typeface="Microsoft YaHei" panose="020B0503020204020204" pitchFamily="34" charset="-122"/>
              </a:rPr>
              <a:t>2D</a:t>
            </a:r>
            <a:r>
              <a:rPr kumimoji="1" lang="zh-CN" altLang="en-US" sz="2000" b="1" dirty="0">
                <a:solidFill>
                  <a:srgbClr val="7030A0"/>
                </a:solidFill>
                <a:latin typeface="Microsoft YaHei" panose="020B0503020204020204" pitchFamily="34" charset="-122"/>
                <a:ea typeface="Microsoft YaHei" panose="020B0503020204020204" pitchFamily="34" charset="-122"/>
              </a:rPr>
              <a:t>面部网格</a:t>
            </a:r>
            <a:endParaRPr kumimoji="1" lang="en-US" altLang="zh-CN" sz="2000" b="1" dirty="0">
              <a:solidFill>
                <a:srgbClr val="7030A0"/>
              </a:solidFill>
              <a:latin typeface="Microsoft YaHei" panose="020B0503020204020204" pitchFamily="34" charset="-122"/>
              <a:ea typeface="Microsoft YaHei" panose="020B0503020204020204" pitchFamily="34" charset="-122"/>
            </a:endParaRPr>
          </a:p>
        </p:txBody>
      </p:sp>
      <p:sp>
        <p:nvSpPr>
          <p:cNvPr id="35" name="圆角矩形 34">
            <a:extLst>
              <a:ext uri="{FF2B5EF4-FFF2-40B4-BE49-F238E27FC236}">
                <a16:creationId xmlns:a16="http://schemas.microsoft.com/office/drawing/2014/main" id="{4514D2B9-115B-048C-6AA8-97201DEE469C}"/>
              </a:ext>
            </a:extLst>
          </p:cNvPr>
          <p:cNvSpPr/>
          <p:nvPr/>
        </p:nvSpPr>
        <p:spPr>
          <a:xfrm>
            <a:off x="4735959" y="2845660"/>
            <a:ext cx="2168016" cy="807260"/>
          </a:xfrm>
          <a:prstGeom prst="roundRect">
            <a:avLst/>
          </a:prstGeom>
          <a:solidFill>
            <a:srgbClr val="EFE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rgbClr val="7030A0"/>
                </a:solidFill>
                <a:latin typeface="Microsoft YaHei" panose="020B0503020204020204" pitchFamily="34" charset="-122"/>
                <a:ea typeface="Microsoft YaHei" panose="020B0503020204020204" pitchFamily="34" charset="-122"/>
              </a:rPr>
              <a:t>提取面部特征点</a:t>
            </a:r>
            <a:endParaRPr kumimoji="1" lang="en-US" altLang="zh-CN" sz="2000" b="1" dirty="0">
              <a:solidFill>
                <a:srgbClr val="7030A0"/>
              </a:solidFill>
              <a:latin typeface="Microsoft YaHei" panose="020B0503020204020204" pitchFamily="34" charset="-122"/>
              <a:ea typeface="Microsoft YaHei" panose="020B0503020204020204" pitchFamily="34" charset="-122"/>
            </a:endParaRPr>
          </a:p>
        </p:txBody>
      </p:sp>
      <p:sp>
        <p:nvSpPr>
          <p:cNvPr id="36" name="圆角矩形 35">
            <a:extLst>
              <a:ext uri="{FF2B5EF4-FFF2-40B4-BE49-F238E27FC236}">
                <a16:creationId xmlns:a16="http://schemas.microsoft.com/office/drawing/2014/main" id="{B2D28D2B-EF9D-A361-4652-6081978E7E0B}"/>
              </a:ext>
            </a:extLst>
          </p:cNvPr>
          <p:cNvSpPr/>
          <p:nvPr/>
        </p:nvSpPr>
        <p:spPr>
          <a:xfrm>
            <a:off x="8466391" y="2845660"/>
            <a:ext cx="2168016" cy="807260"/>
          </a:xfrm>
          <a:prstGeom prst="roundRect">
            <a:avLst/>
          </a:prstGeom>
          <a:solidFill>
            <a:srgbClr val="EFE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rgbClr val="7030A0"/>
                </a:solidFill>
                <a:latin typeface="Microsoft YaHei" panose="020B0503020204020204" pitchFamily="34" charset="-122"/>
                <a:ea typeface="Microsoft YaHei" panose="020B0503020204020204" pitchFamily="34" charset="-122"/>
              </a:rPr>
              <a:t>选取注射区域与入针深度</a:t>
            </a:r>
            <a:endParaRPr kumimoji="1" lang="en-US" altLang="zh-CN" sz="2000" b="1" dirty="0">
              <a:solidFill>
                <a:srgbClr val="7030A0"/>
              </a:solidFill>
              <a:latin typeface="Microsoft YaHei" panose="020B0503020204020204" pitchFamily="34" charset="-122"/>
              <a:ea typeface="Microsoft YaHei" panose="020B0503020204020204" pitchFamily="34" charset="-122"/>
            </a:endParaRPr>
          </a:p>
        </p:txBody>
      </p:sp>
      <p:cxnSp>
        <p:nvCxnSpPr>
          <p:cNvPr id="38" name="直线箭头连接符 37">
            <a:extLst>
              <a:ext uri="{FF2B5EF4-FFF2-40B4-BE49-F238E27FC236}">
                <a16:creationId xmlns:a16="http://schemas.microsoft.com/office/drawing/2014/main" id="{A667DF0E-7211-B1BD-921D-5E526DB4BD50}"/>
              </a:ext>
            </a:extLst>
          </p:cNvPr>
          <p:cNvCxnSpPr>
            <a:cxnSpLocks/>
            <a:stCxn id="34" idx="3"/>
            <a:endCxn id="35" idx="1"/>
          </p:cNvCxnSpPr>
          <p:nvPr/>
        </p:nvCxnSpPr>
        <p:spPr bwMode="auto">
          <a:xfrm>
            <a:off x="3472939" y="3249290"/>
            <a:ext cx="1263020" cy="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B5FC5BFA-7841-5889-B663-CCD3E3D17D7C}"/>
              </a:ext>
            </a:extLst>
          </p:cNvPr>
          <p:cNvCxnSpPr>
            <a:cxnSpLocks/>
            <a:endCxn id="36" idx="1"/>
          </p:cNvCxnSpPr>
          <p:nvPr/>
        </p:nvCxnSpPr>
        <p:spPr bwMode="auto">
          <a:xfrm>
            <a:off x="6903975" y="3249290"/>
            <a:ext cx="1562416" cy="0"/>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7" name="圆角矩形标注 46">
            <a:extLst>
              <a:ext uri="{FF2B5EF4-FFF2-40B4-BE49-F238E27FC236}">
                <a16:creationId xmlns:a16="http://schemas.microsoft.com/office/drawing/2014/main" id="{FC5E5687-BE60-450D-BC9D-5F5DEB3E6198}"/>
              </a:ext>
            </a:extLst>
          </p:cNvPr>
          <p:cNvSpPr/>
          <p:nvPr/>
        </p:nvSpPr>
        <p:spPr>
          <a:xfrm>
            <a:off x="3029713" y="1467955"/>
            <a:ext cx="2168016" cy="1218187"/>
          </a:xfrm>
          <a:prstGeom prst="wedgeRoundRectCallout">
            <a:avLst>
              <a:gd name="adj1" fmla="val -4843"/>
              <a:gd name="adj2" fmla="val 86405"/>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b="1" dirty="0">
                <a:solidFill>
                  <a:srgbClr val="FF0000"/>
                </a:solidFill>
                <a:latin typeface="Microsoft YaHei" panose="020B0503020204020204" pitchFamily="34" charset="-122"/>
                <a:ea typeface="Microsoft YaHei" panose="020B0503020204020204" pitchFamily="34" charset="-122"/>
              </a:rPr>
              <a:t>2</a:t>
            </a:r>
            <a:r>
              <a:rPr kumimoji="1" lang="zh-CN" altLang="en-US" sz="1800" b="1" dirty="0">
                <a:solidFill>
                  <a:srgbClr val="FF0000"/>
                </a:solidFill>
                <a:latin typeface="Microsoft YaHei" panose="020B0503020204020204" pitchFamily="34" charset="-122"/>
                <a:ea typeface="Microsoft YaHei" panose="020B0503020204020204" pitchFamily="34" charset="-122"/>
              </a:rPr>
              <a:t>个</a:t>
            </a:r>
            <a:r>
              <a:rPr kumimoji="1" lang="zh-CN" altLang="en-US" sz="1800" b="1" dirty="0">
                <a:solidFill>
                  <a:schemeClr val="tx2"/>
                </a:solidFill>
                <a:latin typeface="Microsoft YaHei" panose="020B0503020204020204" pitchFamily="34" charset="-122"/>
                <a:ea typeface="Microsoft YaHei" panose="020B0503020204020204" pitchFamily="34" charset="-122"/>
              </a:rPr>
              <a:t>深度神经网络</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a:p>
            <a:pPr algn="ctr"/>
            <a:r>
              <a:rPr kumimoji="1" lang="en-US" altLang="zh-CN" sz="1800" b="1" dirty="0">
                <a:solidFill>
                  <a:srgbClr val="FF0000"/>
                </a:solidFill>
                <a:latin typeface="Microsoft YaHei" panose="020B0503020204020204" pitchFamily="34" charset="-122"/>
                <a:ea typeface="Microsoft YaHei" panose="020B0503020204020204" pitchFamily="34" charset="-122"/>
              </a:rPr>
              <a:t>2</a:t>
            </a:r>
            <a:r>
              <a:rPr kumimoji="1" lang="zh-CN" altLang="en-US" sz="1800" b="1" dirty="0">
                <a:solidFill>
                  <a:srgbClr val="FF0000"/>
                </a:solidFill>
                <a:latin typeface="Microsoft YaHei" panose="020B0503020204020204" pitchFamily="34" charset="-122"/>
                <a:ea typeface="Microsoft YaHei" panose="020B0503020204020204" pitchFamily="34" charset="-122"/>
              </a:rPr>
              <a:t>步</a:t>
            </a:r>
            <a:r>
              <a:rPr kumimoji="1" lang="zh-CN" altLang="en-US" sz="1800" b="1" dirty="0">
                <a:solidFill>
                  <a:schemeClr val="tx2"/>
                </a:solidFill>
                <a:latin typeface="Microsoft YaHei" panose="020B0503020204020204" pitchFamily="34" charset="-122"/>
                <a:ea typeface="Microsoft YaHei" panose="020B0503020204020204" pitchFamily="34" charset="-122"/>
              </a:rPr>
              <a:t>卷积运算</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a:p>
            <a:pPr algn="ctr"/>
            <a:r>
              <a:rPr kumimoji="1" lang="en-US" altLang="zh-CN" sz="1800" b="1" dirty="0">
                <a:solidFill>
                  <a:srgbClr val="FF0000"/>
                </a:solidFill>
                <a:latin typeface="Microsoft YaHei" panose="020B0503020204020204" pitchFamily="34" charset="-122"/>
                <a:ea typeface="Microsoft YaHei" panose="020B0503020204020204" pitchFamily="34" charset="-122"/>
              </a:rPr>
              <a:t>3</a:t>
            </a:r>
            <a:r>
              <a:rPr kumimoji="1" lang="zh-CN" altLang="en-US" sz="1800" b="1" dirty="0">
                <a:solidFill>
                  <a:srgbClr val="FF0000"/>
                </a:solidFill>
                <a:latin typeface="Microsoft YaHei" panose="020B0503020204020204" pitchFamily="34" charset="-122"/>
                <a:ea typeface="Microsoft YaHei" panose="020B0503020204020204" pitchFamily="34" charset="-122"/>
              </a:rPr>
              <a:t>维</a:t>
            </a:r>
            <a:r>
              <a:rPr kumimoji="1" lang="zh-CN" altLang="en-US" sz="1800" b="1" dirty="0">
                <a:solidFill>
                  <a:schemeClr val="tx2"/>
                </a:solidFill>
                <a:latin typeface="Microsoft YaHei" panose="020B0503020204020204" pitchFamily="34" charset="-122"/>
                <a:ea typeface="Microsoft YaHei" panose="020B0503020204020204" pitchFamily="34" charset="-122"/>
              </a:rPr>
              <a:t>视角转换</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a:p>
            <a:pPr algn="ctr"/>
            <a:r>
              <a:rPr kumimoji="1" lang="en-US" altLang="zh-CN" sz="1800" b="1" dirty="0">
                <a:solidFill>
                  <a:srgbClr val="FF0000"/>
                </a:solidFill>
                <a:latin typeface="Microsoft YaHei" panose="020B0503020204020204" pitchFamily="34" charset="-122"/>
                <a:ea typeface="Microsoft YaHei" panose="020B0503020204020204" pitchFamily="34" charset="-122"/>
              </a:rPr>
              <a:t>468</a:t>
            </a:r>
            <a:r>
              <a:rPr kumimoji="1" lang="zh-CN" altLang="en-US" sz="1800" b="1" dirty="0">
                <a:solidFill>
                  <a:srgbClr val="FF0000"/>
                </a:solidFill>
                <a:latin typeface="Microsoft YaHei" panose="020B0503020204020204" pitchFamily="34" charset="-122"/>
                <a:ea typeface="Microsoft YaHei" panose="020B0503020204020204" pitchFamily="34" charset="-122"/>
              </a:rPr>
              <a:t>个</a:t>
            </a:r>
            <a:r>
              <a:rPr kumimoji="1" lang="zh-CN" altLang="en-US" sz="1800" b="1" dirty="0">
                <a:solidFill>
                  <a:schemeClr val="tx2"/>
                </a:solidFill>
                <a:latin typeface="Microsoft YaHei" panose="020B0503020204020204" pitchFamily="34" charset="-122"/>
                <a:ea typeface="Microsoft YaHei" panose="020B0503020204020204" pitchFamily="34" charset="-122"/>
              </a:rPr>
              <a:t>特征点</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p:txBody>
      </p:sp>
      <p:sp>
        <p:nvSpPr>
          <p:cNvPr id="48" name="圆角矩形标注 47">
            <a:extLst>
              <a:ext uri="{FF2B5EF4-FFF2-40B4-BE49-F238E27FC236}">
                <a16:creationId xmlns:a16="http://schemas.microsoft.com/office/drawing/2014/main" id="{E98285F4-53AF-C401-C096-846AB4E36293}"/>
              </a:ext>
            </a:extLst>
          </p:cNvPr>
          <p:cNvSpPr/>
          <p:nvPr/>
        </p:nvSpPr>
        <p:spPr>
          <a:xfrm flipH="1">
            <a:off x="6464300" y="1510199"/>
            <a:ext cx="2697987" cy="1175944"/>
          </a:xfrm>
          <a:prstGeom prst="wedgeRoundRectCallout">
            <a:avLst>
              <a:gd name="adj1" fmla="val -4843"/>
              <a:gd name="adj2" fmla="val 86405"/>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a:solidFill>
                  <a:schemeClr val="tx2"/>
                </a:solidFill>
                <a:latin typeface="Microsoft YaHei" panose="020B0503020204020204" pitchFamily="34" charset="-122"/>
                <a:ea typeface="Microsoft YaHei" panose="020B0503020204020204" pitchFamily="34" charset="-122"/>
              </a:rPr>
              <a:t>全程考虑医学价值项</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a:p>
            <a:pPr algn="ctr"/>
            <a:r>
              <a:rPr kumimoji="1" lang="zh-CN" altLang="en-US" sz="1800" b="1" dirty="0">
                <a:solidFill>
                  <a:srgbClr val="FF0000"/>
                </a:solidFill>
                <a:latin typeface="Microsoft YaHei" panose="020B0503020204020204" pitchFamily="34" charset="-122"/>
                <a:ea typeface="Microsoft YaHei" panose="020B0503020204020204" pitchFamily="34" charset="-122"/>
              </a:rPr>
              <a:t>自动化</a:t>
            </a:r>
            <a:r>
              <a:rPr kumimoji="1" lang="zh-CN" altLang="en-US" sz="1800" b="1" dirty="0">
                <a:solidFill>
                  <a:schemeClr val="tx2"/>
                </a:solidFill>
                <a:latin typeface="Microsoft YaHei" panose="020B0503020204020204" pitchFamily="34" charset="-122"/>
                <a:ea typeface="Microsoft YaHei" panose="020B0503020204020204" pitchFamily="34" charset="-122"/>
              </a:rPr>
              <a:t>选取最佳注射点</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p:txBody>
      </p:sp>
      <p:sp>
        <p:nvSpPr>
          <p:cNvPr id="49" name="文本框 48">
            <a:extLst>
              <a:ext uri="{FF2B5EF4-FFF2-40B4-BE49-F238E27FC236}">
                <a16:creationId xmlns:a16="http://schemas.microsoft.com/office/drawing/2014/main" id="{AEB8B5DE-60DB-B059-D77E-23A2F25E452D}"/>
              </a:ext>
            </a:extLst>
          </p:cNvPr>
          <p:cNvSpPr txBox="1"/>
          <p:nvPr/>
        </p:nvSpPr>
        <p:spPr>
          <a:xfrm>
            <a:off x="5575300" y="-2286000"/>
            <a:ext cx="0" cy="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Tree>
    <p:extLst>
      <p:ext uri="{BB962C8B-B14F-4D97-AF65-F5344CB8AC3E}">
        <p14:creationId xmlns:p14="http://schemas.microsoft.com/office/powerpoint/2010/main" val="680546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left)">
                                      <p:cBhvr>
                                        <p:cTn id="3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47"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71875-A37E-4C8F-9B4F-521ECA111387}"/>
              </a:ext>
            </a:extLst>
          </p:cNvPr>
          <p:cNvSpPr>
            <a:spLocks noGrp="1"/>
          </p:cNvSpPr>
          <p:nvPr>
            <p:ph type="title"/>
          </p:nvPr>
        </p:nvSpPr>
        <p:spPr/>
        <p:txBody>
          <a:bodyPr/>
          <a:lstStyle/>
          <a:p>
            <a:r>
              <a:rPr kumimoji="1" lang="zh-CN" altLang="en-US" dirty="0"/>
              <a:t>解决方案</a:t>
            </a:r>
          </a:p>
        </p:txBody>
      </p:sp>
      <p:sp>
        <p:nvSpPr>
          <p:cNvPr id="3" name="圆角矩形 2">
            <a:extLst>
              <a:ext uri="{FF2B5EF4-FFF2-40B4-BE49-F238E27FC236}">
                <a16:creationId xmlns:a16="http://schemas.microsoft.com/office/drawing/2014/main" id="{EABB6404-60ED-F10B-BFF3-1E93445CB870}"/>
              </a:ext>
            </a:extLst>
          </p:cNvPr>
          <p:cNvSpPr/>
          <p:nvPr/>
        </p:nvSpPr>
        <p:spPr>
          <a:xfrm>
            <a:off x="2383673" y="291628"/>
            <a:ext cx="5033127" cy="54726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手：智能整形注射机器人</a:t>
            </a:r>
            <a:r>
              <a:rPr kumimoji="1" lang="en-US" altLang="zh-CN" sz="2000" b="1" dirty="0">
                <a:solidFill>
                  <a:schemeClr val="tx2"/>
                </a:solidFill>
                <a:latin typeface="Microsoft YaHei" panose="020B0503020204020204" pitchFamily="34" charset="-122"/>
                <a:ea typeface="Microsoft YaHei" panose="020B0503020204020204" pitchFamily="34" charset="-122"/>
              </a:rPr>
              <a:t>——</a:t>
            </a:r>
            <a:r>
              <a:rPr kumimoji="1" lang="zh-CN" altLang="en-US" sz="2000" b="1" dirty="0">
                <a:solidFill>
                  <a:schemeClr val="tx2"/>
                </a:solidFill>
                <a:latin typeface="Microsoft YaHei" panose="020B0503020204020204" pitchFamily="34" charset="-122"/>
                <a:ea typeface="Microsoft YaHei" panose="020B0503020204020204" pitchFamily="34" charset="-122"/>
              </a:rPr>
              <a:t>混合控制</a:t>
            </a:r>
            <a:endParaRPr kumimoji="1" lang="en-US" altLang="zh-CN" sz="2000" b="1" dirty="0">
              <a:solidFill>
                <a:schemeClr val="tx2"/>
              </a:solidFill>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F4FAA86C-E7D4-06EC-050F-3C25017805FC}"/>
              </a:ext>
            </a:extLst>
          </p:cNvPr>
          <p:cNvPicPr>
            <a:picLocks noChangeAspect="1"/>
          </p:cNvPicPr>
          <p:nvPr/>
        </p:nvPicPr>
        <p:blipFill>
          <a:blip r:embed="rId3">
            <a:extLst>
              <a:ext uri="{28A0092B-C50C-407E-A947-70E740481C1C}">
                <a14:useLocalDpi xmlns:a14="http://schemas.microsoft.com/office/drawing/2010/main" val="0"/>
              </a:ext>
            </a:extLst>
          </a:blip>
          <a:srcRect t="6804" b="6804"/>
          <a:stretch/>
        </p:blipFill>
        <p:spPr>
          <a:xfrm>
            <a:off x="1438666" y="2446288"/>
            <a:ext cx="4395505" cy="2851995"/>
          </a:xfrm>
          <a:prstGeom prst="rect">
            <a:avLst/>
          </a:prstGeom>
        </p:spPr>
      </p:pic>
      <p:pic>
        <p:nvPicPr>
          <p:cNvPr id="10" name="图片 9" descr="ur机械臂 的图像结果">
            <a:extLst>
              <a:ext uri="{FF2B5EF4-FFF2-40B4-BE49-F238E27FC236}">
                <a16:creationId xmlns:a16="http://schemas.microsoft.com/office/drawing/2014/main" id="{0A12C8ED-0BAF-67BE-80ED-193951F2FB1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39211" y="2156026"/>
            <a:ext cx="1358503" cy="1488998"/>
          </a:xfrm>
          <a:prstGeom prst="rect">
            <a:avLst/>
          </a:prstGeom>
          <a:noFill/>
          <a:ln>
            <a:noFill/>
          </a:ln>
        </p:spPr>
      </p:pic>
      <p:pic>
        <p:nvPicPr>
          <p:cNvPr id="11" name="图片 10">
            <a:extLst>
              <a:ext uri="{FF2B5EF4-FFF2-40B4-BE49-F238E27FC236}">
                <a16:creationId xmlns:a16="http://schemas.microsoft.com/office/drawing/2014/main" id="{ABA10F41-E901-DB56-01D5-75644132C7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0772" y="1171258"/>
            <a:ext cx="1226159" cy="1103543"/>
          </a:xfrm>
          <a:prstGeom prst="rect">
            <a:avLst/>
          </a:prstGeom>
        </p:spPr>
      </p:pic>
      <p:sp>
        <p:nvSpPr>
          <p:cNvPr id="14" name="圆角矩形 13">
            <a:extLst>
              <a:ext uri="{FF2B5EF4-FFF2-40B4-BE49-F238E27FC236}">
                <a16:creationId xmlns:a16="http://schemas.microsoft.com/office/drawing/2014/main" id="{15B17D20-7F45-D0C4-B863-33A75914E141}"/>
              </a:ext>
            </a:extLst>
          </p:cNvPr>
          <p:cNvSpPr/>
          <p:nvPr/>
        </p:nvSpPr>
        <p:spPr>
          <a:xfrm>
            <a:off x="1852422" y="1731383"/>
            <a:ext cx="3618808" cy="4280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a:latin typeface="Microsoft YaHei" panose="020B0503020204020204" pitchFamily="34" charset="-122"/>
                <a:ea typeface="Microsoft YaHei" panose="020B0503020204020204" pitchFamily="34" charset="-122"/>
              </a:rPr>
              <a:t>智能整形注射机器人</a:t>
            </a:r>
          </a:p>
        </p:txBody>
      </p:sp>
      <p:sp>
        <p:nvSpPr>
          <p:cNvPr id="21" name="圆角矩形 43">
            <a:extLst>
              <a:ext uri="{FF2B5EF4-FFF2-40B4-BE49-F238E27FC236}">
                <a16:creationId xmlns:a16="http://schemas.microsoft.com/office/drawing/2014/main" id="{CF92BCB7-1991-E1DB-A2EC-EC3E6F392C1F}"/>
              </a:ext>
            </a:extLst>
          </p:cNvPr>
          <p:cNvSpPr/>
          <p:nvPr/>
        </p:nvSpPr>
        <p:spPr>
          <a:xfrm>
            <a:off x="8523778" y="3923567"/>
            <a:ext cx="1789370" cy="697137"/>
          </a:xfrm>
          <a:prstGeom prst="wedgeRoundRectCallout">
            <a:avLst>
              <a:gd name="adj1" fmla="val -61714"/>
              <a:gd name="adj2" fmla="val 6755"/>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b="1" dirty="0">
                <a:solidFill>
                  <a:schemeClr val="tx2"/>
                </a:solidFill>
                <a:latin typeface="Microsoft YaHei" panose="020B0503020204020204" pitchFamily="34" charset="-122"/>
                <a:ea typeface="Microsoft YaHei" panose="020B0503020204020204" pitchFamily="34" charset="-122"/>
              </a:rPr>
              <a:t>480p</a:t>
            </a:r>
            <a:r>
              <a:rPr kumimoji="1" lang="zh-CN" altLang="en-US" sz="1800" b="1" dirty="0">
                <a:solidFill>
                  <a:schemeClr val="tx2"/>
                </a:solidFill>
                <a:latin typeface="Microsoft YaHei" panose="020B0503020204020204" pitchFamily="34" charset="-122"/>
                <a:ea typeface="Microsoft YaHei" panose="020B0503020204020204" pitchFamily="34" charset="-122"/>
              </a:rPr>
              <a:t>深度相机</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p:txBody>
      </p:sp>
      <p:sp>
        <p:nvSpPr>
          <p:cNvPr id="24" name="圆角矩形 43">
            <a:extLst>
              <a:ext uri="{FF2B5EF4-FFF2-40B4-BE49-F238E27FC236}">
                <a16:creationId xmlns:a16="http://schemas.microsoft.com/office/drawing/2014/main" id="{76B7BC07-1AB2-6645-49FA-44ADEF8C73A8}"/>
              </a:ext>
            </a:extLst>
          </p:cNvPr>
          <p:cNvSpPr/>
          <p:nvPr/>
        </p:nvSpPr>
        <p:spPr>
          <a:xfrm>
            <a:off x="6522114" y="2553574"/>
            <a:ext cx="1789370" cy="697137"/>
          </a:xfrm>
          <a:prstGeom prst="wedgeRoundRectCallout">
            <a:avLst>
              <a:gd name="adj1" fmla="val 66040"/>
              <a:gd name="adj2" fmla="val 566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b="1" dirty="0">
                <a:solidFill>
                  <a:schemeClr val="tx2"/>
                </a:solidFill>
                <a:latin typeface="Microsoft YaHei" panose="020B0503020204020204" pitchFamily="34" charset="-122"/>
                <a:ea typeface="Microsoft YaHei" panose="020B0503020204020204" pitchFamily="34" charset="-122"/>
              </a:rPr>
              <a:t>0.03mm</a:t>
            </a:r>
            <a:r>
              <a:rPr kumimoji="1" lang="zh-CN" altLang="en-US" sz="1800" b="1" dirty="0">
                <a:solidFill>
                  <a:schemeClr val="tx2"/>
                </a:solidFill>
                <a:latin typeface="Microsoft YaHei" panose="020B0503020204020204" pitchFamily="34" charset="-122"/>
                <a:ea typeface="Microsoft YaHei" panose="020B0503020204020204" pitchFamily="34" charset="-122"/>
              </a:rPr>
              <a:t>精度</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a:p>
            <a:pPr algn="ctr"/>
            <a:r>
              <a:rPr kumimoji="1" lang="zh-CN" altLang="en-US" sz="1800" b="1" dirty="0">
                <a:solidFill>
                  <a:schemeClr val="tx2"/>
                </a:solidFill>
                <a:latin typeface="Microsoft YaHei" panose="020B0503020204020204" pitchFamily="34" charset="-122"/>
                <a:ea typeface="Microsoft YaHei" panose="020B0503020204020204" pitchFamily="34" charset="-122"/>
              </a:rPr>
              <a:t>机械臂</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p:txBody>
      </p:sp>
      <p:sp>
        <p:nvSpPr>
          <p:cNvPr id="25" name="圆角矩形 43">
            <a:extLst>
              <a:ext uri="{FF2B5EF4-FFF2-40B4-BE49-F238E27FC236}">
                <a16:creationId xmlns:a16="http://schemas.microsoft.com/office/drawing/2014/main" id="{CEB6CF34-5D6E-DB9E-3E96-080AA4C7D430}"/>
              </a:ext>
            </a:extLst>
          </p:cNvPr>
          <p:cNvSpPr/>
          <p:nvPr/>
        </p:nvSpPr>
        <p:spPr>
          <a:xfrm>
            <a:off x="8523778" y="1286342"/>
            <a:ext cx="1789370" cy="697137"/>
          </a:xfrm>
          <a:prstGeom prst="wedgeRoundRectCallout">
            <a:avLst>
              <a:gd name="adj1" fmla="val -61714"/>
              <a:gd name="adj2" fmla="val 11126"/>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b="1" dirty="0">
                <a:solidFill>
                  <a:schemeClr val="tx2"/>
                </a:solidFill>
                <a:latin typeface="Microsoft YaHei" panose="020B0503020204020204" pitchFamily="34" charset="-122"/>
                <a:ea typeface="Microsoft YaHei" panose="020B0503020204020204" pitchFamily="34" charset="-122"/>
              </a:rPr>
              <a:t>0.04N</a:t>
            </a:r>
            <a:r>
              <a:rPr kumimoji="1" lang="zh-CN" altLang="en-US" sz="1800" b="1" dirty="0">
                <a:solidFill>
                  <a:schemeClr val="tx2"/>
                </a:solidFill>
                <a:latin typeface="Microsoft YaHei" panose="020B0503020204020204" pitchFamily="34" charset="-122"/>
                <a:ea typeface="Microsoft YaHei" panose="020B0503020204020204" pitchFamily="34" charset="-122"/>
              </a:rPr>
              <a:t>精度</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a:p>
            <a:pPr algn="ctr"/>
            <a:r>
              <a:rPr kumimoji="1" lang="zh-CN" altLang="en-US" sz="1800" b="1" dirty="0">
                <a:solidFill>
                  <a:schemeClr val="tx2"/>
                </a:solidFill>
                <a:latin typeface="Microsoft YaHei" panose="020B0503020204020204" pitchFamily="34" charset="-122"/>
                <a:ea typeface="Microsoft YaHei" panose="020B0503020204020204" pitchFamily="34" charset="-122"/>
              </a:rPr>
              <a:t>力反馈传感器</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p:txBody>
      </p:sp>
      <p:sp>
        <p:nvSpPr>
          <p:cNvPr id="26" name="左大括号 25">
            <a:extLst>
              <a:ext uri="{FF2B5EF4-FFF2-40B4-BE49-F238E27FC236}">
                <a16:creationId xmlns:a16="http://schemas.microsoft.com/office/drawing/2014/main" id="{E93A4D5B-1810-BFA0-BCD2-CA9219DB62E1}"/>
              </a:ext>
            </a:extLst>
          </p:cNvPr>
          <p:cNvSpPr/>
          <p:nvPr/>
        </p:nvSpPr>
        <p:spPr>
          <a:xfrm>
            <a:off x="6002908" y="1810149"/>
            <a:ext cx="524266" cy="366975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p>
        </p:txBody>
      </p:sp>
      <p:sp>
        <p:nvSpPr>
          <p:cNvPr id="27" name="文本框 26">
            <a:extLst>
              <a:ext uri="{FF2B5EF4-FFF2-40B4-BE49-F238E27FC236}">
                <a16:creationId xmlns:a16="http://schemas.microsoft.com/office/drawing/2014/main" id="{CB37395F-D7D6-4A0C-1DD1-9F1532AF7B15}"/>
              </a:ext>
            </a:extLst>
          </p:cNvPr>
          <p:cNvSpPr txBox="1"/>
          <p:nvPr/>
        </p:nvSpPr>
        <p:spPr>
          <a:xfrm>
            <a:off x="2072724" y="5514159"/>
            <a:ext cx="3356754" cy="369332"/>
          </a:xfrm>
          <a:prstGeom prst="rect">
            <a:avLst/>
          </a:prstGeom>
          <a:noFill/>
        </p:spPr>
        <p:txBody>
          <a:bodyPr wrap="square">
            <a:spAutoFit/>
          </a:bodyPr>
          <a:lstStyle/>
          <a:p>
            <a:r>
              <a:rPr kumimoji="1" lang="zh-CN" altLang="en-US" sz="1800" b="1" dirty="0">
                <a:solidFill>
                  <a:schemeClr val="tx2"/>
                </a:solidFill>
                <a:latin typeface="Microsoft YaHei" panose="020B0503020204020204" pitchFamily="34" charset="-122"/>
                <a:ea typeface="Microsoft YaHei" panose="020B0503020204020204" pitchFamily="34" charset="-122"/>
              </a:rPr>
              <a:t>尺寸：</a:t>
            </a:r>
            <a:r>
              <a:rPr kumimoji="1" lang="en-US" altLang="zh-CN" sz="1800" b="1" dirty="0">
                <a:latin typeface="Microsoft YaHei" panose="020B0503020204020204" pitchFamily="34" charset="-122"/>
                <a:ea typeface="Microsoft YaHei" panose="020B0503020204020204" pitchFamily="34" charset="-122"/>
              </a:rPr>
              <a:t>5</a:t>
            </a:r>
            <a:r>
              <a:rPr kumimoji="1" lang="en-US" altLang="zh-CN" sz="1800" b="1" dirty="0">
                <a:solidFill>
                  <a:schemeClr val="tx2"/>
                </a:solidFill>
                <a:latin typeface="Microsoft YaHei" panose="020B0503020204020204" pitchFamily="34" charset="-122"/>
                <a:ea typeface="Microsoft YaHei" panose="020B0503020204020204" pitchFamily="34" charset="-122"/>
              </a:rPr>
              <a:t>00×900×1600 mm</a:t>
            </a:r>
            <a:endParaRPr lang="zh-CN" altLang="en-US" sz="1800" dirty="0"/>
          </a:p>
        </p:txBody>
      </p:sp>
      <p:pic>
        <p:nvPicPr>
          <p:cNvPr id="28" name="图片 27" descr="图片包含 室内, 照片, 桌子, 站&#10;&#10;描述已自动生成">
            <a:extLst>
              <a:ext uri="{FF2B5EF4-FFF2-40B4-BE49-F238E27FC236}">
                <a16:creationId xmlns:a16="http://schemas.microsoft.com/office/drawing/2014/main" id="{22647C13-45C1-B479-FB05-96D4F82A8E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5979" y="3778749"/>
            <a:ext cx="1380055" cy="986775"/>
          </a:xfrm>
          <a:prstGeom prst="rect">
            <a:avLst/>
          </a:prstGeom>
        </p:spPr>
      </p:pic>
      <p:sp>
        <p:nvSpPr>
          <p:cNvPr id="29" name="圆角矩形 43">
            <a:extLst>
              <a:ext uri="{FF2B5EF4-FFF2-40B4-BE49-F238E27FC236}">
                <a16:creationId xmlns:a16="http://schemas.microsoft.com/office/drawing/2014/main" id="{6A243D20-1206-927F-278E-B6CF5B1F5B8B}"/>
              </a:ext>
            </a:extLst>
          </p:cNvPr>
          <p:cNvSpPr/>
          <p:nvPr/>
        </p:nvSpPr>
        <p:spPr>
          <a:xfrm>
            <a:off x="6565898" y="5131330"/>
            <a:ext cx="1789370" cy="697137"/>
          </a:xfrm>
          <a:prstGeom prst="wedgeRoundRectCallout">
            <a:avLst>
              <a:gd name="adj1" fmla="val 66040"/>
              <a:gd name="adj2" fmla="val 5662"/>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a:solidFill>
                  <a:srgbClr val="FF0000"/>
                </a:solidFill>
                <a:latin typeface="Microsoft YaHei" panose="020B0503020204020204" pitchFamily="34" charset="-122"/>
                <a:ea typeface="Microsoft YaHei" panose="020B0503020204020204" pitchFamily="34" charset="-122"/>
              </a:rPr>
              <a:t>自主研发</a:t>
            </a:r>
            <a:r>
              <a:rPr kumimoji="1" lang="zh-CN" altLang="en-US" sz="1800" b="1" dirty="0">
                <a:solidFill>
                  <a:schemeClr val="tx2"/>
                </a:solidFill>
                <a:latin typeface="Microsoft YaHei" panose="020B0503020204020204" pitchFamily="34" charset="-122"/>
                <a:ea typeface="Microsoft YaHei" panose="020B0503020204020204" pitchFamily="34" charset="-122"/>
              </a:rPr>
              <a:t>灵活注射枪</a:t>
            </a:r>
            <a:endParaRPr kumimoji="1" lang="en-US" altLang="zh-CN" sz="1800" b="1" dirty="0">
              <a:solidFill>
                <a:schemeClr val="tx2"/>
              </a:solidFill>
              <a:latin typeface="Microsoft YaHei" panose="020B0503020204020204" pitchFamily="34" charset="-122"/>
              <a:ea typeface="Microsoft YaHei" panose="020B0503020204020204" pitchFamily="34" charset="-122"/>
            </a:endParaRPr>
          </a:p>
        </p:txBody>
      </p:sp>
      <p:pic>
        <p:nvPicPr>
          <p:cNvPr id="32" name="图片 31" descr="图片包含 室内, 桌子, 窗户, 办公室&#10;&#10;描述已自动生成">
            <a:extLst>
              <a:ext uri="{FF2B5EF4-FFF2-40B4-BE49-F238E27FC236}">
                <a16:creationId xmlns:a16="http://schemas.microsoft.com/office/drawing/2014/main" id="{4AB783B4-F598-EE08-CB75-93A3C9E6BBB6}"/>
              </a:ext>
            </a:extLst>
          </p:cNvPr>
          <p:cNvPicPr>
            <a:picLocks noChangeAspect="1"/>
          </p:cNvPicPr>
          <p:nvPr/>
        </p:nvPicPr>
        <p:blipFill rotWithShape="1">
          <a:blip r:embed="rId7">
            <a:extLst>
              <a:ext uri="{28A0092B-C50C-407E-A947-70E740481C1C}">
                <a14:useLocalDpi xmlns:a14="http://schemas.microsoft.com/office/drawing/2010/main" val="0"/>
              </a:ext>
            </a:extLst>
          </a:blip>
          <a:srcRect t="8779" r="-546" b="7429"/>
          <a:stretch/>
        </p:blipFill>
        <p:spPr>
          <a:xfrm>
            <a:off x="9070866" y="4765524"/>
            <a:ext cx="1026848" cy="1521343"/>
          </a:xfrm>
          <a:prstGeom prst="rect">
            <a:avLst/>
          </a:prstGeom>
        </p:spPr>
      </p:pic>
      <p:sp>
        <p:nvSpPr>
          <p:cNvPr id="34" name="圆角矩形 33">
            <a:extLst>
              <a:ext uri="{FF2B5EF4-FFF2-40B4-BE49-F238E27FC236}">
                <a16:creationId xmlns:a16="http://schemas.microsoft.com/office/drawing/2014/main" id="{A60FDFF8-DA50-9DF1-0714-98DC8FAFD7F2}"/>
              </a:ext>
            </a:extLst>
          </p:cNvPr>
          <p:cNvSpPr/>
          <p:nvPr/>
        </p:nvSpPr>
        <p:spPr>
          <a:xfrm>
            <a:off x="10426700" y="4953000"/>
            <a:ext cx="1569956" cy="1130300"/>
          </a:xfrm>
          <a:prstGeom prst="roundRect">
            <a:avLst/>
          </a:prstGeom>
          <a:solidFill>
            <a:srgbClr val="EFE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rgbClr val="7030A0"/>
                </a:solidFill>
                <a:latin typeface="Microsoft YaHei" panose="020B0503020204020204" pitchFamily="34" charset="-122"/>
                <a:ea typeface="Microsoft YaHei" panose="020B0503020204020204" pitchFamily="34" charset="-122"/>
              </a:rPr>
              <a:t>换药方便</a:t>
            </a:r>
            <a:endParaRPr kumimoji="1" lang="en-US" altLang="zh-CN" sz="2000" b="1" dirty="0">
              <a:solidFill>
                <a:srgbClr val="7030A0"/>
              </a:solidFill>
              <a:latin typeface="Microsoft YaHei" panose="020B0503020204020204" pitchFamily="34" charset="-122"/>
              <a:ea typeface="Microsoft YaHei" panose="020B0503020204020204" pitchFamily="34" charset="-122"/>
            </a:endParaRPr>
          </a:p>
          <a:p>
            <a:pPr algn="ctr"/>
            <a:r>
              <a:rPr kumimoji="1" lang="zh-CN" altLang="en-US" sz="2000" b="1" dirty="0">
                <a:solidFill>
                  <a:srgbClr val="7030A0"/>
                </a:solidFill>
                <a:latin typeface="Microsoft YaHei" panose="020B0503020204020204" pitchFamily="34" charset="-122"/>
                <a:ea typeface="Microsoft YaHei" panose="020B0503020204020204" pitchFamily="34" charset="-122"/>
              </a:rPr>
              <a:t>注射可控</a:t>
            </a:r>
            <a:endParaRPr kumimoji="1" lang="en-US" altLang="zh-CN" sz="2000" b="1" dirty="0">
              <a:solidFill>
                <a:srgbClr val="7030A0"/>
              </a:solidFill>
              <a:latin typeface="Microsoft YaHei" panose="020B0503020204020204" pitchFamily="34" charset="-122"/>
              <a:ea typeface="Microsoft YaHei" panose="020B0503020204020204" pitchFamily="34" charset="-122"/>
            </a:endParaRPr>
          </a:p>
          <a:p>
            <a:pPr algn="ctr"/>
            <a:r>
              <a:rPr kumimoji="1" lang="zh-CN" altLang="en-US" sz="2000" b="1" dirty="0">
                <a:solidFill>
                  <a:srgbClr val="7030A0"/>
                </a:solidFill>
                <a:latin typeface="Microsoft YaHei" panose="020B0503020204020204" pitchFamily="34" charset="-122"/>
                <a:ea typeface="Microsoft YaHei" panose="020B0503020204020204" pitchFamily="34" charset="-122"/>
              </a:rPr>
              <a:t>功能集成</a:t>
            </a:r>
            <a:endParaRPr kumimoji="1" lang="en-US" altLang="zh-CN" sz="2000" b="1" dirty="0">
              <a:solidFill>
                <a:srgbClr val="7030A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936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5" grpId="0" animBg="1"/>
      <p:bldP spid="29"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71875-A37E-4C8F-9B4F-521ECA111387}"/>
              </a:ext>
            </a:extLst>
          </p:cNvPr>
          <p:cNvSpPr>
            <a:spLocks noGrp="1"/>
          </p:cNvSpPr>
          <p:nvPr>
            <p:ph type="title"/>
          </p:nvPr>
        </p:nvSpPr>
        <p:spPr/>
        <p:txBody>
          <a:bodyPr/>
          <a:lstStyle/>
          <a:p>
            <a:r>
              <a:rPr kumimoji="1" lang="zh-CN" altLang="en-US" dirty="0"/>
              <a:t>解决方案</a:t>
            </a:r>
          </a:p>
        </p:txBody>
      </p:sp>
      <p:sp>
        <p:nvSpPr>
          <p:cNvPr id="3" name="圆角矩形 2">
            <a:extLst>
              <a:ext uri="{FF2B5EF4-FFF2-40B4-BE49-F238E27FC236}">
                <a16:creationId xmlns:a16="http://schemas.microsoft.com/office/drawing/2014/main" id="{EABB6404-60ED-F10B-BFF3-1E93445CB870}"/>
              </a:ext>
            </a:extLst>
          </p:cNvPr>
          <p:cNvSpPr/>
          <p:nvPr/>
        </p:nvSpPr>
        <p:spPr>
          <a:xfrm>
            <a:off x="2383673" y="291628"/>
            <a:ext cx="5033127" cy="54726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手：智能整形注射机器人</a:t>
            </a:r>
            <a:r>
              <a:rPr kumimoji="1" lang="en-US" altLang="zh-CN" sz="2000" b="1" dirty="0">
                <a:solidFill>
                  <a:schemeClr val="tx2"/>
                </a:solidFill>
                <a:latin typeface="Microsoft YaHei" panose="020B0503020204020204" pitchFamily="34" charset="-122"/>
                <a:ea typeface="Microsoft YaHei" panose="020B0503020204020204" pitchFamily="34" charset="-122"/>
              </a:rPr>
              <a:t>——</a:t>
            </a:r>
            <a:r>
              <a:rPr kumimoji="1" lang="zh-CN" altLang="en-US" sz="2000" b="1" dirty="0">
                <a:solidFill>
                  <a:schemeClr val="tx2"/>
                </a:solidFill>
                <a:latin typeface="Microsoft YaHei" panose="020B0503020204020204" pitchFamily="34" charset="-122"/>
                <a:ea typeface="Microsoft YaHei" panose="020B0503020204020204" pitchFamily="34" charset="-122"/>
              </a:rPr>
              <a:t>混合控制</a:t>
            </a:r>
            <a:endParaRPr kumimoji="1" lang="en-US" altLang="zh-CN" sz="2000" b="1" dirty="0">
              <a:solidFill>
                <a:schemeClr val="tx2"/>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A72A5D40-3D4E-446D-930E-023A3BEC68C7}"/>
              </a:ext>
            </a:extLst>
          </p:cNvPr>
          <p:cNvSpPr txBox="1"/>
          <p:nvPr/>
        </p:nvSpPr>
        <p:spPr>
          <a:xfrm>
            <a:off x="711140" y="5939860"/>
            <a:ext cx="4435203" cy="369332"/>
          </a:xfrm>
          <a:prstGeom prst="rect">
            <a:avLst/>
          </a:prstGeom>
          <a:noFill/>
        </p:spPr>
        <p:txBody>
          <a:bodyPr wrap="square" rtlCol="0">
            <a:spAutoFit/>
          </a:bodyPr>
          <a:lstStyle/>
          <a:p>
            <a:pPr algn="ctr"/>
            <a:r>
              <a:rPr lang="zh-CN" altLang="en-US" sz="1800" b="1" dirty="0">
                <a:latin typeface="Microsoft YaHei" panose="020B0503020204020204" pitchFamily="34" charset="-122"/>
                <a:ea typeface="Microsoft YaHei" panose="020B0503020204020204" pitchFamily="34" charset="-122"/>
              </a:rPr>
              <a:t>实时监控面部空间信息，调整路径规划</a:t>
            </a:r>
            <a:endParaRPr lang="zh-CN" altLang="en-US" sz="1800" b="1" dirty="0">
              <a:solidFill>
                <a:srgbClr val="FF0000"/>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CC18BC5A-0E40-2960-BA28-76EA8CB5FEFE}"/>
              </a:ext>
            </a:extLst>
          </p:cNvPr>
          <p:cNvSpPr/>
          <p:nvPr/>
        </p:nvSpPr>
        <p:spPr>
          <a:xfrm>
            <a:off x="6623999" y="5601306"/>
            <a:ext cx="3557384" cy="338554"/>
          </a:xfrm>
          <a:prstGeom prst="rect">
            <a:avLst/>
          </a:prstGeom>
        </p:spPr>
        <p:txBody>
          <a:bodyPr vert="horz" wrap="none" anchor="ctr" anchorCtr="1">
            <a:spAutoFit/>
          </a:bodyPr>
          <a:lstStyle/>
          <a:p>
            <a:r>
              <a:rPr lang="zh-CN" altLang="en-US" sz="1600" b="1" dirty="0">
                <a:latin typeface="微软雅黑" pitchFamily="34" charset="-122"/>
                <a:ea typeface="微软雅黑" pitchFamily="34" charset="-122"/>
              </a:rPr>
              <a:t>笛卡尔空间的立体视觉伺服</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导纳控制</a:t>
            </a:r>
          </a:p>
        </p:txBody>
      </p:sp>
      <p:sp>
        <p:nvSpPr>
          <p:cNvPr id="15" name="圆角矩形标注 4">
            <a:extLst>
              <a:ext uri="{FF2B5EF4-FFF2-40B4-BE49-F238E27FC236}">
                <a16:creationId xmlns:a16="http://schemas.microsoft.com/office/drawing/2014/main" id="{662B8C83-9579-5851-CCAE-8AA68F535989}"/>
              </a:ext>
            </a:extLst>
          </p:cNvPr>
          <p:cNvSpPr/>
          <p:nvPr/>
        </p:nvSpPr>
        <p:spPr>
          <a:xfrm>
            <a:off x="481010" y="2026024"/>
            <a:ext cx="1591816" cy="672391"/>
          </a:xfrm>
          <a:prstGeom prst="wedgeRoundRectCallout">
            <a:avLst>
              <a:gd name="adj1" fmla="val 63766"/>
              <a:gd name="adj2" fmla="val 4514"/>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2"/>
                </a:solidFill>
                <a:latin typeface="Microsoft YaHei" panose="020B0503020204020204" pitchFamily="34" charset="-122"/>
                <a:ea typeface="Microsoft YaHei" panose="020B0503020204020204" pitchFamily="34" charset="-122"/>
              </a:rPr>
              <a:t>机器人位姿反馈控制原理</a:t>
            </a:r>
            <a:endParaRPr lang="en-US" altLang="zh-CN" sz="1600" b="1" dirty="0">
              <a:solidFill>
                <a:schemeClr val="tx2"/>
              </a:solidFill>
              <a:latin typeface="Microsoft YaHei" panose="020B0503020204020204" pitchFamily="34" charset="-122"/>
              <a:ea typeface="Microsoft YaHei" panose="020B0503020204020204" pitchFamily="34" charset="-122"/>
            </a:endParaRPr>
          </a:p>
        </p:txBody>
      </p:sp>
      <p:grpSp>
        <p:nvGrpSpPr>
          <p:cNvPr id="18" name="组合 17">
            <a:extLst>
              <a:ext uri="{FF2B5EF4-FFF2-40B4-BE49-F238E27FC236}">
                <a16:creationId xmlns:a16="http://schemas.microsoft.com/office/drawing/2014/main" id="{D317B929-3148-B434-9860-39D725780646}"/>
              </a:ext>
            </a:extLst>
          </p:cNvPr>
          <p:cNvGrpSpPr/>
          <p:nvPr/>
        </p:nvGrpSpPr>
        <p:grpSpPr>
          <a:xfrm>
            <a:off x="5942648" y="1727997"/>
            <a:ext cx="4760749" cy="3654238"/>
            <a:chOff x="5189613" y="1058255"/>
            <a:chExt cx="4760749" cy="3654238"/>
          </a:xfrm>
        </p:grpSpPr>
        <p:sp>
          <p:nvSpPr>
            <p:cNvPr id="19" name="椭圆 18">
              <a:extLst>
                <a:ext uri="{FF2B5EF4-FFF2-40B4-BE49-F238E27FC236}">
                  <a16:creationId xmlns:a16="http://schemas.microsoft.com/office/drawing/2014/main" id="{A7C77E5D-ECD0-B432-195E-946EBFFD0DF4}"/>
                </a:ext>
              </a:extLst>
            </p:cNvPr>
            <p:cNvSpPr/>
            <p:nvPr/>
          </p:nvSpPr>
          <p:spPr>
            <a:xfrm>
              <a:off x="5189614" y="2114989"/>
              <a:ext cx="1030543" cy="103054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1" dirty="0">
                <a:solidFill>
                  <a:schemeClr val="tx1"/>
                </a:solidFill>
                <a:latin typeface="Microsoft YaHei" panose="020B0503020204020204" pitchFamily="34" charset="-122"/>
                <a:ea typeface="Microsoft YaHei" panose="020B0503020204020204" pitchFamily="34" charset="-122"/>
              </a:endParaRPr>
            </a:p>
          </p:txBody>
        </p:sp>
        <p:sp>
          <p:nvSpPr>
            <p:cNvPr id="20" name="椭圆 19">
              <a:extLst>
                <a:ext uri="{FF2B5EF4-FFF2-40B4-BE49-F238E27FC236}">
                  <a16:creationId xmlns:a16="http://schemas.microsoft.com/office/drawing/2014/main" id="{E9596591-179D-87E2-A9D7-DA59A6ADF081}"/>
                </a:ext>
              </a:extLst>
            </p:cNvPr>
            <p:cNvSpPr/>
            <p:nvPr/>
          </p:nvSpPr>
          <p:spPr>
            <a:xfrm>
              <a:off x="7054426" y="2114989"/>
              <a:ext cx="1030543" cy="103054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1" dirty="0">
                <a:solidFill>
                  <a:schemeClr val="tx1"/>
                </a:solidFill>
                <a:latin typeface="Microsoft YaHei" panose="020B0503020204020204" pitchFamily="34" charset="-122"/>
                <a:ea typeface="Microsoft YaHei" panose="020B0503020204020204" pitchFamily="34" charset="-122"/>
              </a:endParaRPr>
            </a:p>
          </p:txBody>
        </p:sp>
        <p:sp>
          <p:nvSpPr>
            <p:cNvPr id="22" name="椭圆 21">
              <a:extLst>
                <a:ext uri="{FF2B5EF4-FFF2-40B4-BE49-F238E27FC236}">
                  <a16:creationId xmlns:a16="http://schemas.microsoft.com/office/drawing/2014/main" id="{81AC67BE-9DFF-C7E0-008B-87991A3F97DD}"/>
                </a:ext>
              </a:extLst>
            </p:cNvPr>
            <p:cNvSpPr/>
            <p:nvPr/>
          </p:nvSpPr>
          <p:spPr>
            <a:xfrm>
              <a:off x="8915871" y="2114989"/>
              <a:ext cx="1030543" cy="103054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1" dirty="0">
                <a:solidFill>
                  <a:srgbClr val="C00000"/>
                </a:solidFill>
                <a:latin typeface="Microsoft YaHei" panose="020B0503020204020204" pitchFamily="34" charset="-122"/>
                <a:ea typeface="Microsoft YaHei" panose="020B0503020204020204" pitchFamily="34" charset="-122"/>
              </a:endParaRPr>
            </a:p>
          </p:txBody>
        </p:sp>
        <p:sp>
          <p:nvSpPr>
            <p:cNvPr id="23" name="圆角矩形 22">
              <a:extLst>
                <a:ext uri="{FF2B5EF4-FFF2-40B4-BE49-F238E27FC236}">
                  <a16:creationId xmlns:a16="http://schemas.microsoft.com/office/drawing/2014/main" id="{827C274F-E032-0D44-DF23-9EF939118AC0}"/>
                </a:ext>
              </a:extLst>
            </p:cNvPr>
            <p:cNvSpPr/>
            <p:nvPr/>
          </p:nvSpPr>
          <p:spPr>
            <a:xfrm>
              <a:off x="6228291" y="1058255"/>
              <a:ext cx="2682813" cy="483437"/>
            </a:xfrm>
            <a:prstGeom prst="roundRect">
              <a:avLst/>
            </a:prstGeom>
            <a:solidFill>
              <a:srgbClr val="EFE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a:solidFill>
                    <a:schemeClr val="tx1"/>
                  </a:solidFill>
                  <a:latin typeface="Microsoft YaHei" panose="020B0503020204020204" pitchFamily="34" charset="-122"/>
                  <a:ea typeface="Microsoft YaHei" panose="020B0503020204020204" pitchFamily="34" charset="-122"/>
                </a:rPr>
                <a:t>视觉、运动、受力信息</a:t>
              </a:r>
            </a:p>
          </p:txBody>
        </p:sp>
        <p:cxnSp>
          <p:nvCxnSpPr>
            <p:cNvPr id="30" name="直线箭头连接符 29">
              <a:extLst>
                <a:ext uri="{FF2B5EF4-FFF2-40B4-BE49-F238E27FC236}">
                  <a16:creationId xmlns:a16="http://schemas.microsoft.com/office/drawing/2014/main" id="{02AE9311-3145-BCC4-FAF4-92EC9715025B}"/>
                </a:ext>
              </a:extLst>
            </p:cNvPr>
            <p:cNvCxnSpPr>
              <a:cxnSpLocks/>
              <a:stCxn id="23" idx="2"/>
              <a:endCxn id="22" idx="0"/>
            </p:cNvCxnSpPr>
            <p:nvPr/>
          </p:nvCxnSpPr>
          <p:spPr>
            <a:xfrm>
              <a:off x="7569698" y="1541692"/>
              <a:ext cx="1861445" cy="573297"/>
            </a:xfrm>
            <a:prstGeom prst="straightConnector1">
              <a:avLst/>
            </a:prstGeom>
            <a:ln w="44450">
              <a:solidFill>
                <a:schemeClr val="accent6">
                  <a:lumMod val="50000"/>
                  <a:alpha val="6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FEAA63D4-F0AB-DBF6-14E5-9A6001F03494}"/>
                </a:ext>
              </a:extLst>
            </p:cNvPr>
            <p:cNvCxnSpPr>
              <a:cxnSpLocks/>
              <a:stCxn id="23" idx="2"/>
              <a:endCxn id="19" idx="0"/>
            </p:cNvCxnSpPr>
            <p:nvPr/>
          </p:nvCxnSpPr>
          <p:spPr>
            <a:xfrm flipH="1">
              <a:off x="5704886" y="1541692"/>
              <a:ext cx="1864812" cy="573297"/>
            </a:xfrm>
            <a:prstGeom prst="straightConnector1">
              <a:avLst/>
            </a:prstGeom>
            <a:ln w="44450">
              <a:solidFill>
                <a:schemeClr val="accent3">
                  <a:lumMod val="50000"/>
                  <a:alpha val="6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2BC3050-59FB-A1A9-DF43-D36429A23EE9}"/>
                </a:ext>
              </a:extLst>
            </p:cNvPr>
            <p:cNvCxnSpPr>
              <a:cxnSpLocks/>
            </p:cNvCxnSpPr>
            <p:nvPr/>
          </p:nvCxnSpPr>
          <p:spPr>
            <a:xfrm>
              <a:off x="7569522" y="1541692"/>
              <a:ext cx="350" cy="573297"/>
            </a:xfrm>
            <a:prstGeom prst="straightConnector1">
              <a:avLst/>
            </a:prstGeom>
            <a:ln w="44450">
              <a:solidFill>
                <a:schemeClr val="tx2">
                  <a:alpha val="6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1">
              <a:extLst>
                <a:ext uri="{FF2B5EF4-FFF2-40B4-BE49-F238E27FC236}">
                  <a16:creationId xmlns:a16="http://schemas.microsoft.com/office/drawing/2014/main" id="{EB290567-4BAD-FA2A-1074-3C867F58FD91}"/>
                </a:ext>
              </a:extLst>
            </p:cNvPr>
            <p:cNvCxnSpPr>
              <a:cxnSpLocks/>
            </p:cNvCxnSpPr>
            <p:nvPr/>
          </p:nvCxnSpPr>
          <p:spPr>
            <a:xfrm flipH="1">
              <a:off x="5704885" y="3145532"/>
              <a:ext cx="1" cy="536418"/>
            </a:xfrm>
            <a:prstGeom prst="straightConnector1">
              <a:avLst/>
            </a:prstGeom>
            <a:ln w="44450">
              <a:solidFill>
                <a:schemeClr val="accent3">
                  <a:lumMod val="50000"/>
                  <a:alpha val="6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2">
              <a:extLst>
                <a:ext uri="{FF2B5EF4-FFF2-40B4-BE49-F238E27FC236}">
                  <a16:creationId xmlns:a16="http://schemas.microsoft.com/office/drawing/2014/main" id="{40F1596A-EB60-F2E7-8AF7-C8599C7D9210}"/>
                </a:ext>
              </a:extLst>
            </p:cNvPr>
            <p:cNvCxnSpPr>
              <a:cxnSpLocks/>
            </p:cNvCxnSpPr>
            <p:nvPr/>
          </p:nvCxnSpPr>
          <p:spPr>
            <a:xfrm>
              <a:off x="7569523" y="3145532"/>
              <a:ext cx="349" cy="536418"/>
            </a:xfrm>
            <a:prstGeom prst="straightConnector1">
              <a:avLst/>
            </a:prstGeom>
            <a:ln w="44450">
              <a:solidFill>
                <a:schemeClr val="tx2">
                  <a:alpha val="6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圆角矩形 3">
              <a:extLst>
                <a:ext uri="{FF2B5EF4-FFF2-40B4-BE49-F238E27FC236}">
                  <a16:creationId xmlns:a16="http://schemas.microsoft.com/office/drawing/2014/main" id="{84C7FB9A-3C15-514B-58C9-2FBB464300E1}"/>
                </a:ext>
              </a:extLst>
            </p:cNvPr>
            <p:cNvSpPr/>
            <p:nvPr/>
          </p:nvSpPr>
          <p:spPr>
            <a:xfrm>
              <a:off x="5189613" y="3681950"/>
              <a:ext cx="1030544" cy="103054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a:solidFill>
                    <a:schemeClr val="tx1"/>
                  </a:solidFill>
                  <a:latin typeface="Microsoft YaHei" panose="020B0503020204020204" pitchFamily="34" charset="-122"/>
                  <a:ea typeface="Microsoft YaHei" panose="020B0503020204020204" pitchFamily="34" charset="-122"/>
                </a:rPr>
                <a:t>视觉</a:t>
              </a:r>
              <a:endParaRPr kumimoji="1" lang="en-US" altLang="zh-CN" sz="1800" b="1"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1800" b="1" dirty="0">
                  <a:solidFill>
                    <a:schemeClr val="tx1"/>
                  </a:solidFill>
                  <a:latin typeface="Microsoft YaHei" panose="020B0503020204020204" pitchFamily="34" charset="-122"/>
                  <a:ea typeface="Microsoft YaHei" panose="020B0503020204020204" pitchFamily="34" charset="-122"/>
                </a:rPr>
                <a:t>导航</a:t>
              </a:r>
              <a:endParaRPr kumimoji="1" lang="en-US" altLang="zh-CN" sz="1800" b="1" dirty="0">
                <a:solidFill>
                  <a:schemeClr val="tx1"/>
                </a:solidFill>
                <a:latin typeface="Microsoft YaHei" panose="020B0503020204020204" pitchFamily="34" charset="-122"/>
                <a:ea typeface="Microsoft YaHei" panose="020B0503020204020204" pitchFamily="34" charset="-122"/>
              </a:endParaRPr>
            </a:p>
          </p:txBody>
        </p:sp>
        <p:sp>
          <p:nvSpPr>
            <p:cNvPr id="37" name="圆角矩形 3">
              <a:extLst>
                <a:ext uri="{FF2B5EF4-FFF2-40B4-BE49-F238E27FC236}">
                  <a16:creationId xmlns:a16="http://schemas.microsoft.com/office/drawing/2014/main" id="{734E2AF6-91D5-3F8D-761F-67395F1D4C8F}"/>
                </a:ext>
              </a:extLst>
            </p:cNvPr>
            <p:cNvSpPr/>
            <p:nvPr/>
          </p:nvSpPr>
          <p:spPr>
            <a:xfrm>
              <a:off x="7054425" y="3681950"/>
              <a:ext cx="1030544" cy="103054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a:solidFill>
                    <a:schemeClr val="tx1"/>
                  </a:solidFill>
                  <a:latin typeface="Microsoft YaHei" panose="020B0503020204020204" pitchFamily="34" charset="-122"/>
                  <a:ea typeface="Microsoft YaHei" panose="020B0503020204020204" pitchFamily="34" charset="-122"/>
                </a:rPr>
                <a:t>混合</a:t>
              </a:r>
              <a:endParaRPr kumimoji="1" lang="en-US" altLang="zh-CN" sz="1800" b="1"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1800" b="1" dirty="0">
                  <a:solidFill>
                    <a:schemeClr val="tx1"/>
                  </a:solidFill>
                  <a:latin typeface="Microsoft YaHei" panose="020B0503020204020204" pitchFamily="34" charset="-122"/>
                  <a:ea typeface="Microsoft YaHei" panose="020B0503020204020204" pitchFamily="34" charset="-122"/>
                </a:rPr>
                <a:t>控制</a:t>
              </a:r>
              <a:endParaRPr kumimoji="1" lang="en-US" altLang="zh-CN" sz="1800" b="1" dirty="0">
                <a:solidFill>
                  <a:schemeClr val="tx1"/>
                </a:solidFill>
                <a:latin typeface="Microsoft YaHei" panose="020B0503020204020204" pitchFamily="34" charset="-122"/>
                <a:ea typeface="Microsoft YaHei" panose="020B0503020204020204" pitchFamily="34" charset="-122"/>
              </a:endParaRPr>
            </a:p>
          </p:txBody>
        </p:sp>
        <p:sp>
          <p:nvSpPr>
            <p:cNvPr id="38" name="圆角矩形 3">
              <a:extLst>
                <a:ext uri="{FF2B5EF4-FFF2-40B4-BE49-F238E27FC236}">
                  <a16:creationId xmlns:a16="http://schemas.microsoft.com/office/drawing/2014/main" id="{AD753C69-B025-A969-8999-BF52AD7AB08A}"/>
                </a:ext>
              </a:extLst>
            </p:cNvPr>
            <p:cNvSpPr/>
            <p:nvPr/>
          </p:nvSpPr>
          <p:spPr>
            <a:xfrm>
              <a:off x="8911923" y="3681950"/>
              <a:ext cx="1038439" cy="103054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a:solidFill>
                    <a:srgbClr val="C00000"/>
                  </a:solidFill>
                  <a:latin typeface="Microsoft YaHei" panose="020B0503020204020204" pitchFamily="34" charset="-122"/>
                  <a:ea typeface="Microsoft YaHei" panose="020B0503020204020204" pitchFamily="34" charset="-122"/>
                </a:rPr>
                <a:t>人为</a:t>
              </a:r>
              <a:endParaRPr kumimoji="1" lang="en-US" altLang="zh-CN" sz="1800" b="1" dirty="0">
                <a:solidFill>
                  <a:srgbClr val="C00000"/>
                </a:solidFill>
                <a:latin typeface="Microsoft YaHei" panose="020B0503020204020204" pitchFamily="34" charset="-122"/>
                <a:ea typeface="Microsoft YaHei" panose="020B0503020204020204" pitchFamily="34" charset="-122"/>
              </a:endParaRPr>
            </a:p>
            <a:p>
              <a:pPr algn="ctr"/>
              <a:r>
                <a:rPr kumimoji="1" lang="zh-CN" altLang="en-US" sz="1800" b="1" dirty="0">
                  <a:solidFill>
                    <a:srgbClr val="C00000"/>
                  </a:solidFill>
                  <a:latin typeface="Microsoft YaHei" panose="020B0503020204020204" pitchFamily="34" charset="-122"/>
                  <a:ea typeface="Microsoft YaHei" panose="020B0503020204020204" pitchFamily="34" charset="-122"/>
                </a:rPr>
                <a:t>监控</a:t>
              </a:r>
              <a:endParaRPr kumimoji="1" lang="en-US" altLang="zh-CN" sz="1800" b="1" dirty="0">
                <a:solidFill>
                  <a:srgbClr val="C00000"/>
                </a:solidFill>
                <a:latin typeface="Microsoft YaHei" panose="020B0503020204020204" pitchFamily="34" charset="-122"/>
                <a:ea typeface="Microsoft YaHei" panose="020B0503020204020204" pitchFamily="34" charset="-122"/>
              </a:endParaRPr>
            </a:p>
          </p:txBody>
        </p:sp>
        <p:cxnSp>
          <p:nvCxnSpPr>
            <p:cNvPr id="39" name="直线箭头连接符 23">
              <a:extLst>
                <a:ext uri="{FF2B5EF4-FFF2-40B4-BE49-F238E27FC236}">
                  <a16:creationId xmlns:a16="http://schemas.microsoft.com/office/drawing/2014/main" id="{1D09E8E6-119A-B637-CD79-5EB77937EB65}"/>
                </a:ext>
              </a:extLst>
            </p:cNvPr>
            <p:cNvCxnSpPr>
              <a:cxnSpLocks/>
            </p:cNvCxnSpPr>
            <p:nvPr/>
          </p:nvCxnSpPr>
          <p:spPr>
            <a:xfrm flipH="1">
              <a:off x="9428348" y="3145532"/>
              <a:ext cx="820" cy="536418"/>
            </a:xfrm>
            <a:prstGeom prst="straightConnector1">
              <a:avLst/>
            </a:prstGeom>
            <a:ln w="44450">
              <a:solidFill>
                <a:schemeClr val="accent6">
                  <a:lumMod val="50000"/>
                  <a:alpha val="6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7ACE5875-46A1-89CB-E60D-C9672C18F9C3}"/>
                </a:ext>
              </a:extLst>
            </p:cNvPr>
            <p:cNvSpPr txBox="1"/>
            <p:nvPr/>
          </p:nvSpPr>
          <p:spPr>
            <a:xfrm>
              <a:off x="5266304" y="2445594"/>
              <a:ext cx="877163" cy="369332"/>
            </a:xfrm>
            <a:prstGeom prst="rect">
              <a:avLst/>
            </a:prstGeom>
            <a:noFill/>
          </p:spPr>
          <p:txBody>
            <a:bodyPr wrap="none" rtlCol="0">
              <a:spAutoFit/>
            </a:bodyPr>
            <a:lstStyle/>
            <a:p>
              <a:r>
                <a:rPr kumimoji="1" lang="zh-CN" altLang="en-US" sz="1800" b="1" dirty="0">
                  <a:latin typeface="Microsoft YaHei" panose="020B0503020204020204" pitchFamily="34" charset="-122"/>
                  <a:ea typeface="Microsoft YaHei" panose="020B0503020204020204" pitchFamily="34" charset="-122"/>
                </a:rPr>
                <a:t>安全区</a:t>
              </a:r>
            </a:p>
          </p:txBody>
        </p:sp>
        <p:sp>
          <p:nvSpPr>
            <p:cNvPr id="41" name="文本框 40">
              <a:extLst>
                <a:ext uri="{FF2B5EF4-FFF2-40B4-BE49-F238E27FC236}">
                  <a16:creationId xmlns:a16="http://schemas.microsoft.com/office/drawing/2014/main" id="{1A5200A3-FF36-3EB5-3CCC-3636676D293D}"/>
                </a:ext>
              </a:extLst>
            </p:cNvPr>
            <p:cNvSpPr txBox="1"/>
            <p:nvPr/>
          </p:nvSpPr>
          <p:spPr>
            <a:xfrm>
              <a:off x="7131116" y="2445594"/>
              <a:ext cx="877163" cy="369332"/>
            </a:xfrm>
            <a:prstGeom prst="rect">
              <a:avLst/>
            </a:prstGeom>
            <a:noFill/>
          </p:spPr>
          <p:txBody>
            <a:bodyPr wrap="none" rtlCol="0">
              <a:spAutoFit/>
            </a:bodyPr>
            <a:lstStyle/>
            <a:p>
              <a:r>
                <a:rPr kumimoji="1" lang="zh-CN" altLang="en-US" sz="1800" b="1" dirty="0">
                  <a:latin typeface="Microsoft YaHei" panose="020B0503020204020204" pitchFamily="34" charset="-122"/>
                  <a:ea typeface="Microsoft YaHei" panose="020B0503020204020204" pitchFamily="34" charset="-122"/>
                </a:rPr>
                <a:t>缓冲区</a:t>
              </a:r>
            </a:p>
          </p:txBody>
        </p:sp>
        <p:sp>
          <p:nvSpPr>
            <p:cNvPr id="42" name="文本框 41">
              <a:extLst>
                <a:ext uri="{FF2B5EF4-FFF2-40B4-BE49-F238E27FC236}">
                  <a16:creationId xmlns:a16="http://schemas.microsoft.com/office/drawing/2014/main" id="{6DD4AD88-7F31-693D-9648-0DC0BA440F7E}"/>
                </a:ext>
              </a:extLst>
            </p:cNvPr>
            <p:cNvSpPr txBox="1"/>
            <p:nvPr/>
          </p:nvSpPr>
          <p:spPr>
            <a:xfrm>
              <a:off x="8992561" y="2445594"/>
              <a:ext cx="877163" cy="369332"/>
            </a:xfrm>
            <a:prstGeom prst="rect">
              <a:avLst/>
            </a:prstGeom>
            <a:noFill/>
          </p:spPr>
          <p:txBody>
            <a:bodyPr wrap="none" rtlCol="0">
              <a:spAutoFit/>
            </a:bodyPr>
            <a:lstStyle/>
            <a:p>
              <a:r>
                <a:rPr kumimoji="1" lang="zh-CN" altLang="en-US" sz="1800" b="1" dirty="0">
                  <a:solidFill>
                    <a:srgbClr val="C00000"/>
                  </a:solidFill>
                  <a:latin typeface="Microsoft YaHei" panose="020B0503020204020204" pitchFamily="34" charset="-122"/>
                  <a:ea typeface="Microsoft YaHei" panose="020B0503020204020204" pitchFamily="34" charset="-122"/>
                </a:rPr>
                <a:t>危险区</a:t>
              </a:r>
            </a:p>
          </p:txBody>
        </p:sp>
      </p:grpSp>
      <p:pic>
        <p:nvPicPr>
          <p:cNvPr id="44" name="图片 43" descr="电脑游戏的屏幕&#10;&#10;描述已自动生成">
            <a:extLst>
              <a:ext uri="{FF2B5EF4-FFF2-40B4-BE49-F238E27FC236}">
                <a16:creationId xmlns:a16="http://schemas.microsoft.com/office/drawing/2014/main" id="{9EF8F998-DC63-6A78-29A7-C21C10D44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10" y="4299473"/>
            <a:ext cx="2447732" cy="1484720"/>
          </a:xfrm>
          <a:prstGeom prst="rect">
            <a:avLst/>
          </a:prstGeom>
        </p:spPr>
      </p:pic>
      <p:pic>
        <p:nvPicPr>
          <p:cNvPr id="45" name="图片 44">
            <a:extLst>
              <a:ext uri="{FF2B5EF4-FFF2-40B4-BE49-F238E27FC236}">
                <a16:creationId xmlns:a16="http://schemas.microsoft.com/office/drawing/2014/main" id="{6C8486C3-4B0C-ECCF-2526-CE238FDEC2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3673" y="1867726"/>
            <a:ext cx="2954673" cy="1030543"/>
          </a:xfrm>
          <a:prstGeom prst="rect">
            <a:avLst/>
          </a:prstGeom>
        </p:spPr>
      </p:pic>
      <p:pic>
        <p:nvPicPr>
          <p:cNvPr id="47" name="图片 46" descr="图形用户界面&#10;&#10;描述已自动生成">
            <a:extLst>
              <a:ext uri="{FF2B5EF4-FFF2-40B4-BE49-F238E27FC236}">
                <a16:creationId xmlns:a16="http://schemas.microsoft.com/office/drawing/2014/main" id="{ED9AEA5D-CD2A-3A8A-F90E-865A00B25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1497" y="4300993"/>
            <a:ext cx="2288366" cy="1483200"/>
          </a:xfrm>
          <a:prstGeom prst="rect">
            <a:avLst/>
          </a:prstGeom>
        </p:spPr>
      </p:pic>
      <p:sp>
        <p:nvSpPr>
          <p:cNvPr id="49" name="圆角矩形 48">
            <a:extLst>
              <a:ext uri="{FF2B5EF4-FFF2-40B4-BE49-F238E27FC236}">
                <a16:creationId xmlns:a16="http://schemas.microsoft.com/office/drawing/2014/main" id="{2EB0D329-1DD9-F0AB-9FF0-A9230A93B85F}"/>
              </a:ext>
            </a:extLst>
          </p:cNvPr>
          <p:cNvSpPr/>
          <p:nvPr/>
        </p:nvSpPr>
        <p:spPr>
          <a:xfrm>
            <a:off x="522402" y="3245224"/>
            <a:ext cx="4585974" cy="888222"/>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b="1" dirty="0">
                <a:solidFill>
                  <a:srgbClr val="7030A0"/>
                </a:solidFill>
                <a:latin typeface="Microsoft YaHei" panose="020B0503020204020204" pitchFamily="34" charset="-122"/>
                <a:ea typeface="Microsoft YaHei" panose="020B0503020204020204" pitchFamily="34" charset="-122"/>
              </a:rPr>
              <a:t>沿用</a:t>
            </a:r>
            <a:r>
              <a:rPr kumimoji="1" lang="en" altLang="zh-CN" sz="1800" b="1" dirty="0">
                <a:solidFill>
                  <a:srgbClr val="7030A0"/>
                </a:solidFill>
                <a:latin typeface="Microsoft YaHei" panose="020B0503020204020204" pitchFamily="34" charset="-122"/>
                <a:ea typeface="Microsoft YaHei" panose="020B0503020204020204" pitchFamily="34" charset="-122"/>
              </a:rPr>
              <a:t>ICP</a:t>
            </a:r>
            <a:r>
              <a:rPr kumimoji="1" lang="zh-CN" altLang="en" sz="1800" b="1" dirty="0">
                <a:solidFill>
                  <a:srgbClr val="7030A0"/>
                </a:solidFill>
                <a:latin typeface="Microsoft YaHei" panose="020B0503020204020204" pitchFamily="34" charset="-122"/>
                <a:ea typeface="Microsoft YaHei" panose="020B0503020204020204" pitchFamily="34" charset="-122"/>
              </a:rPr>
              <a:t>点云算法</a:t>
            </a:r>
            <a:r>
              <a:rPr kumimoji="1" lang="zh-CN" altLang="en-US" sz="1800" b="1" dirty="0">
                <a:solidFill>
                  <a:srgbClr val="7030A0"/>
                </a:solidFill>
                <a:latin typeface="Microsoft YaHei" panose="020B0503020204020204" pitchFamily="34" charset="-122"/>
                <a:ea typeface="Microsoft YaHei" panose="020B0503020204020204" pitchFamily="34" charset="-122"/>
              </a:rPr>
              <a:t>配准多模态模型、临床患者、机器人</a:t>
            </a:r>
            <a:r>
              <a:rPr kumimoji="1" lang="zh-CN" altLang="en-US" sz="1800" b="1" dirty="0">
                <a:solidFill>
                  <a:srgbClr val="FF0000"/>
                </a:solidFill>
                <a:latin typeface="Microsoft YaHei" panose="020B0503020204020204" pitchFamily="34" charset="-122"/>
                <a:ea typeface="Microsoft YaHei" panose="020B0503020204020204" pitchFamily="34" charset="-122"/>
              </a:rPr>
              <a:t>三个坐标系</a:t>
            </a:r>
          </a:p>
        </p:txBody>
      </p:sp>
    </p:spTree>
    <p:extLst>
      <p:ext uri="{BB962C8B-B14F-4D97-AF65-F5344CB8AC3E}">
        <p14:creationId xmlns:p14="http://schemas.microsoft.com/office/powerpoint/2010/main" val="338813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animEffect transition="in" filter="fade">
                                      <p:cBhvr>
                                        <p:cTn id="9" dur="500"/>
                                        <p:tgtEl>
                                          <p:spTgt spid="4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animBg="1"/>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71875-A37E-4C8F-9B4F-521ECA111387}"/>
              </a:ext>
            </a:extLst>
          </p:cNvPr>
          <p:cNvSpPr>
            <a:spLocks noGrp="1"/>
          </p:cNvSpPr>
          <p:nvPr>
            <p:ph type="title"/>
          </p:nvPr>
        </p:nvSpPr>
        <p:spPr/>
        <p:txBody>
          <a:bodyPr/>
          <a:lstStyle/>
          <a:p>
            <a:r>
              <a:rPr kumimoji="1" lang="zh-CN" altLang="en-US" dirty="0"/>
              <a:t>解决方案</a:t>
            </a:r>
          </a:p>
        </p:txBody>
      </p:sp>
      <p:sp>
        <p:nvSpPr>
          <p:cNvPr id="3" name="圆角矩形 2">
            <a:extLst>
              <a:ext uri="{FF2B5EF4-FFF2-40B4-BE49-F238E27FC236}">
                <a16:creationId xmlns:a16="http://schemas.microsoft.com/office/drawing/2014/main" id="{EABB6404-60ED-F10B-BFF3-1E93445CB870}"/>
              </a:ext>
            </a:extLst>
          </p:cNvPr>
          <p:cNvSpPr/>
          <p:nvPr/>
        </p:nvSpPr>
        <p:spPr>
          <a:xfrm>
            <a:off x="2383673" y="291628"/>
            <a:ext cx="5033127" cy="54726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2"/>
                </a:solidFill>
                <a:latin typeface="Microsoft YaHei" panose="020B0503020204020204" pitchFamily="34" charset="-122"/>
                <a:ea typeface="Microsoft YaHei" panose="020B0503020204020204" pitchFamily="34" charset="-122"/>
              </a:rPr>
              <a:t>手：智能整形注射机器人</a:t>
            </a:r>
            <a:r>
              <a:rPr kumimoji="1" lang="en-US" altLang="zh-CN" sz="2000" b="1" dirty="0">
                <a:solidFill>
                  <a:schemeClr val="tx2"/>
                </a:solidFill>
                <a:latin typeface="Microsoft YaHei" panose="020B0503020204020204" pitchFamily="34" charset="-122"/>
                <a:ea typeface="Microsoft YaHei" panose="020B0503020204020204" pitchFamily="34" charset="-122"/>
              </a:rPr>
              <a:t>——</a:t>
            </a:r>
            <a:r>
              <a:rPr kumimoji="1" lang="zh-CN" altLang="en-US" sz="2000" b="1" dirty="0">
                <a:solidFill>
                  <a:schemeClr val="tx2"/>
                </a:solidFill>
                <a:latin typeface="Microsoft YaHei" panose="020B0503020204020204" pitchFamily="34" charset="-122"/>
                <a:ea typeface="Microsoft YaHei" panose="020B0503020204020204" pitchFamily="34" charset="-122"/>
              </a:rPr>
              <a:t>混合控制</a:t>
            </a:r>
            <a:endParaRPr kumimoji="1" lang="en-US" altLang="zh-CN" sz="2000" b="1" dirty="0">
              <a:solidFill>
                <a:schemeClr val="tx2"/>
              </a:solidFill>
              <a:latin typeface="Microsoft YaHei" panose="020B0503020204020204" pitchFamily="34" charset="-122"/>
              <a:ea typeface="Microsoft YaHei" panose="020B0503020204020204" pitchFamily="34" charset="-122"/>
            </a:endParaRPr>
          </a:p>
        </p:txBody>
      </p:sp>
      <p:pic>
        <p:nvPicPr>
          <p:cNvPr id="8" name="硅胶脸模实验_剪辑23秒.mp4">
            <a:hlinkClick r:id="" action="ppaction://media"/>
            <a:extLst>
              <a:ext uri="{FF2B5EF4-FFF2-40B4-BE49-F238E27FC236}">
                <a16:creationId xmlns:a16="http://schemas.microsoft.com/office/drawing/2014/main" id="{90C16EBF-2F2D-E64E-66E4-46C34F014E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92669" y="1413118"/>
            <a:ext cx="7806661" cy="4391247"/>
          </a:xfrm>
          <a:prstGeom prst="rect">
            <a:avLst/>
          </a:prstGeom>
          <a:ln>
            <a:noFill/>
          </a:ln>
          <a:effectLst>
            <a:softEdge rad="112500"/>
          </a:effectLst>
        </p:spPr>
      </p:pic>
      <p:sp>
        <p:nvSpPr>
          <p:cNvPr id="10" name="文本框 9">
            <a:extLst>
              <a:ext uri="{FF2B5EF4-FFF2-40B4-BE49-F238E27FC236}">
                <a16:creationId xmlns:a16="http://schemas.microsoft.com/office/drawing/2014/main" id="{D878DCC8-2072-C02D-8FE4-DD906B44D689}"/>
              </a:ext>
            </a:extLst>
          </p:cNvPr>
          <p:cNvSpPr txBox="1"/>
          <p:nvPr/>
        </p:nvSpPr>
        <p:spPr>
          <a:xfrm>
            <a:off x="3705057" y="5821876"/>
            <a:ext cx="4781885" cy="830997"/>
          </a:xfrm>
          <a:prstGeom prst="rect">
            <a:avLst/>
          </a:prstGeom>
          <a:noFill/>
        </p:spPr>
        <p:txBody>
          <a:bodyPr wrap="square">
            <a:spAutoFit/>
          </a:bodyPr>
          <a:lstStyle/>
          <a:p>
            <a:pPr algn="ctr"/>
            <a:r>
              <a:rPr lang="zh-CN" altLang="en-US" sz="1600" dirty="0">
                <a:latin typeface="FangSong" panose="02010609060101010101" pitchFamily="49" charset="-122"/>
                <a:ea typeface="FangSong" panose="02010609060101010101" pitchFamily="49" charset="-122"/>
              </a:rPr>
              <a:t>智能整形注射机器人：模拟手术</a:t>
            </a:r>
            <a:endParaRPr lang="en-US" altLang="zh-CN" sz="1600" dirty="0">
              <a:latin typeface="FangSong" panose="02010609060101010101" pitchFamily="49" charset="-122"/>
              <a:ea typeface="FangSong" panose="02010609060101010101" pitchFamily="49" charset="-122"/>
            </a:endParaRPr>
          </a:p>
          <a:p>
            <a:pPr algn="ctr"/>
            <a:r>
              <a:rPr kumimoji="1" lang="zh-CN" altLang="en-US" sz="1600" dirty="0">
                <a:solidFill>
                  <a:srgbClr val="FF0000"/>
                </a:solidFill>
                <a:latin typeface="FangSong" panose="02010609060101010101" pitchFamily="49" charset="-122"/>
                <a:ea typeface="FangSong" panose="02010609060101010101" pitchFamily="49" charset="-122"/>
              </a:rPr>
              <a:t>每次注射时间</a:t>
            </a:r>
            <a:r>
              <a:rPr kumimoji="1" lang="en-US" altLang="zh-CN" sz="1600" dirty="0">
                <a:solidFill>
                  <a:srgbClr val="FF0000"/>
                </a:solidFill>
                <a:latin typeface="FangSong" panose="02010609060101010101" pitchFamily="49" charset="-122"/>
                <a:ea typeface="FangSong" panose="02010609060101010101" pitchFamily="49" charset="-122"/>
              </a:rPr>
              <a:t>40-60</a:t>
            </a:r>
            <a:r>
              <a:rPr kumimoji="1" lang="zh-CN" altLang="en-US" sz="1600" dirty="0">
                <a:solidFill>
                  <a:srgbClr val="FF0000"/>
                </a:solidFill>
                <a:latin typeface="FangSong" panose="02010609060101010101" pitchFamily="49" charset="-122"/>
                <a:ea typeface="FangSong" panose="02010609060101010101" pitchFamily="49" charset="-122"/>
              </a:rPr>
              <a:t>秒，至少连续注射</a:t>
            </a:r>
            <a:r>
              <a:rPr kumimoji="1" lang="en-US" altLang="zh-CN" sz="1600" dirty="0">
                <a:solidFill>
                  <a:srgbClr val="FF0000"/>
                </a:solidFill>
                <a:latin typeface="FangSong" panose="02010609060101010101" pitchFamily="49" charset="-122"/>
                <a:ea typeface="FangSong" panose="02010609060101010101" pitchFamily="49" charset="-122"/>
              </a:rPr>
              <a:t>50</a:t>
            </a:r>
            <a:r>
              <a:rPr kumimoji="1" lang="zh-CN" altLang="en-US" sz="1600" dirty="0">
                <a:solidFill>
                  <a:srgbClr val="FF0000"/>
                </a:solidFill>
                <a:latin typeface="FangSong" panose="02010609060101010101" pitchFamily="49" charset="-122"/>
                <a:ea typeface="FangSong" panose="02010609060101010101" pitchFamily="49" charset="-122"/>
              </a:rPr>
              <a:t>次</a:t>
            </a:r>
            <a:endParaRPr kumimoji="1" lang="en-US" altLang="zh-CN" sz="1600" dirty="0">
              <a:solidFill>
                <a:srgbClr val="FF0000"/>
              </a:solidFill>
              <a:latin typeface="FangSong" panose="02010609060101010101" pitchFamily="49" charset="-122"/>
              <a:ea typeface="FangSong" panose="02010609060101010101" pitchFamily="49" charset="-122"/>
            </a:endParaRPr>
          </a:p>
          <a:p>
            <a:pPr algn="ctr"/>
            <a:endParaRPr lang="zh-CN" altLang="en-US" sz="1600"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75721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8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mute="1">
                <p:cTn id="12" fill="hold" display="0">
                  <p:stCondLst>
                    <p:cond delay="indefinite"/>
                  </p:stCondLst>
                </p:cTn>
                <p:tgtEl>
                  <p:spTgt spid="8"/>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50006F"/>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smtClean="0">
            <a:ln>
              <a:noFill/>
            </a:ln>
            <a:solidFill>
              <a:schemeClr val="tx2"/>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2"/>
            </a:solidFill>
            <a:effectLst/>
            <a:latin typeface="Arial" charset="0"/>
            <a:ea typeface="宋体" charset="-122"/>
          </a:defRPr>
        </a:defPPr>
      </a:lstStyle>
    </a:lnDef>
    <a:txDef>
      <a:spPr>
        <a:noFill/>
      </a:spPr>
      <a:bodyPr wrap="square" rtlCol="0">
        <a:noAutofit/>
      </a:bodyPr>
      <a:lstStyle>
        <a:defPPr algn="l">
          <a:defRPr sz="1800" dirty="0">
            <a:latin typeface="微软雅黑" pitchFamily="34" charset="-122"/>
            <a:ea typeface="微软雅黑"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TM02900743[[fn=环保]]</Template>
  <TotalTime>12941</TotalTime>
  <Words>2752</Words>
  <Application>Microsoft Macintosh PowerPoint</Application>
  <PresentationFormat>Widescreen</PresentationFormat>
  <Paragraphs>275</Paragraphs>
  <Slides>15</Slides>
  <Notes>12</Notes>
  <HiddenSlides>1</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FangSong</vt:lpstr>
      <vt:lpstr>KaiTi</vt:lpstr>
      <vt:lpstr>Microsoft YaHei</vt:lpstr>
      <vt:lpstr>Microsoft YaHei</vt:lpstr>
      <vt:lpstr>PingFang SC</vt:lpstr>
      <vt:lpstr>华文楷体</vt:lpstr>
      <vt:lpstr>Arial</vt:lpstr>
      <vt:lpstr>Helvetica Neue</vt:lpstr>
      <vt:lpstr>默认设计模板</vt:lpstr>
      <vt:lpstr>PowerPoint Presentation</vt:lpstr>
      <vt:lpstr>研究背景</vt:lpstr>
      <vt:lpstr>研究背景</vt:lpstr>
      <vt:lpstr>作品思路</vt:lpstr>
      <vt:lpstr>解决方案</vt:lpstr>
      <vt:lpstr>解决方案</vt:lpstr>
      <vt:lpstr>解决方案</vt:lpstr>
      <vt:lpstr>解决方案</vt:lpstr>
      <vt:lpstr>解决方案</vt:lpstr>
      <vt:lpstr>研究内容：智能整形注射机器人</vt:lpstr>
      <vt:lpstr>主要创新点</vt:lpstr>
      <vt:lpstr>研究成果</vt:lpstr>
      <vt:lpstr>专业评价</vt:lpstr>
      <vt:lpstr>总结与展望</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YR Zhang</cp:lastModifiedBy>
  <cp:revision>2377</cp:revision>
  <cp:lastPrinted>1601-01-01T00:00:00Z</cp:lastPrinted>
  <dcterms:created xsi:type="dcterms:W3CDTF">1601-01-01T00:00:00Z</dcterms:created>
  <dcterms:modified xsi:type="dcterms:W3CDTF">2023-11-10T03:49:37Z</dcterms:modified>
  <cp:category>ppt模板设计</cp:category>
  <cp:contentStatus>pptfans网版权所有，www.pptfans.cn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